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2" r:id="rId3"/>
    <p:sldId id="415" r:id="rId4"/>
    <p:sldId id="416" r:id="rId5"/>
    <p:sldId id="417" r:id="rId6"/>
    <p:sldId id="270" r:id="rId7"/>
    <p:sldId id="418" r:id="rId8"/>
    <p:sldId id="419" r:id="rId9"/>
    <p:sldId id="420" r:id="rId10"/>
    <p:sldId id="28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A37BD"/>
    <a:srgbClr val="DDD203"/>
    <a:srgbClr val="00F301"/>
    <a:srgbClr val="00C2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6"/>
    <p:restoredTop sz="91346"/>
  </p:normalViewPr>
  <p:slideViewPr>
    <p:cSldViewPr snapToGrid="0" snapToObjects="1">
      <p:cViewPr varScale="1">
        <p:scale>
          <a:sx n="122" d="100"/>
          <a:sy n="122" d="100"/>
        </p:scale>
        <p:origin x="71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12/27/20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5DEA3-5ADD-1946-B2F9-982EF2A50963}" type="slidenum">
              <a:rPr lang="en-US" smtClean="0"/>
              <a:t>1</a:t>
            </a:fld>
            <a:endParaRPr lang="en-US"/>
          </a:p>
        </p:txBody>
      </p:sp>
    </p:spTree>
    <p:extLst>
      <p:ext uri="{BB962C8B-B14F-4D97-AF65-F5344CB8AC3E}">
        <p14:creationId xmlns:p14="http://schemas.microsoft.com/office/powerpoint/2010/main" val="240965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ple Chancery" panose="03020702040506060504" pitchFamily="66" charset="-79"/>
                <a:cs typeface="Apple Chancery" panose="03020702040506060504" pitchFamily="66" charset="-79"/>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imes New Roman" panose="02020603050405020304" pitchFamily="18" charset="0"/>
                <a:cs typeface="Times New Roman" panose="02020603050405020304"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7632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000" kern="1200">
          <a:solidFill>
            <a:srgbClr val="FF0000"/>
          </a:solidFill>
          <a:latin typeface="Apple Chancery" panose="03020702040506060504" pitchFamily="66" charset="-79"/>
          <a:ea typeface="+mj-ea"/>
          <a:cs typeface="Apple Chancery" panose="03020702040506060504" pitchFamily="66" charset="-79"/>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techtv.mit.edu/videos/2964-breaking-glass-with-sound" TargetMode="External"/><Relationship Id="rId2" Type="http://schemas.openxmlformats.org/officeDocument/2006/relationships/hyperlink" Target="http://video.mit.edu/watch/breaking-glass-with-sound-3947/"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8.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7.emf"/><Relationship Id="rId9"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youtu.be/KuKqcfO31is?t=1m30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announcements</a:t>
            </a:r>
          </a:p>
        </p:txBody>
      </p:sp>
    </p:spTree>
    <p:extLst>
      <p:ext uri="{BB962C8B-B14F-4D97-AF65-F5344CB8AC3E}">
        <p14:creationId xmlns:p14="http://schemas.microsoft.com/office/powerpoint/2010/main" val="178984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longitudinal waves</a:t>
            </a:r>
          </a:p>
        </p:txBody>
      </p:sp>
      <p:sp>
        <p:nvSpPr>
          <p:cNvPr id="3" name="Content Placeholder 2"/>
          <p:cNvSpPr>
            <a:spLocks noGrp="1"/>
          </p:cNvSpPr>
          <p:nvPr>
            <p:ph idx="1"/>
          </p:nvPr>
        </p:nvSpPr>
        <p:spPr>
          <a:xfrm>
            <a:off x="457200" y="1298222"/>
            <a:ext cx="4155790" cy="3855669"/>
          </a:xfrm>
        </p:spPr>
        <p:txBody>
          <a:bodyPr>
            <a:normAutofit/>
          </a:bodyPr>
          <a:lstStyle/>
          <a:p>
            <a:pPr marL="0" indent="0">
              <a:buNone/>
            </a:pPr>
            <a:r>
              <a:rPr lang="en-US" altLang="en-US" dirty="0">
                <a:solidFill>
                  <a:srgbClr val="FF0000"/>
                </a:solidFill>
                <a:latin typeface="Apple Chancery" panose="03020702040506060504" pitchFamily="66" charset="-79"/>
                <a:cs typeface="Apple Chancery" panose="03020702040506060504" pitchFamily="66" charset="-79"/>
              </a:rPr>
              <a:t>Longitudinal waves </a:t>
            </a:r>
            <a:r>
              <a:rPr lang="en-US" altLang="en-US" sz="2000" dirty="0">
                <a:solidFill>
                  <a:srgbClr val="1A37BD"/>
                </a:solidFill>
              </a:rPr>
              <a:t>do not have </a:t>
            </a:r>
            <a:r>
              <a:rPr lang="en-US" altLang="en-US" sz="2000" dirty="0"/>
              <a:t>a </a:t>
            </a:r>
            <a:r>
              <a:rPr lang="en-US" altLang="en-US" sz="2000" dirty="0">
                <a:solidFill>
                  <a:srgbClr val="1A37BD"/>
                </a:solidFill>
              </a:rPr>
              <a:t>sinusoidal look </a:t>
            </a:r>
            <a:r>
              <a:rPr lang="en-US" altLang="en-US" sz="2000" dirty="0"/>
              <a:t>to them.  In the case of sound, where the disturbance is a variation in air pressure that moves through, say, a room, the </a:t>
            </a:r>
            <a:r>
              <a:rPr lang="en-US" altLang="en-US" sz="2000" i="1" dirty="0"/>
              <a:t>look</a:t>
            </a:r>
            <a:r>
              <a:rPr lang="en-US" altLang="en-US" sz="2000" dirty="0"/>
              <a:t> is that of a region of dense air bracketed by regions of less or more dense air on either side.  If you take a snapshot of such a situation, though, and </a:t>
            </a:r>
            <a:r>
              <a:rPr lang="en-US" altLang="en-US" sz="2000" dirty="0">
                <a:solidFill>
                  <a:srgbClr val="1A37BD"/>
                </a:solidFill>
              </a:rPr>
              <a:t>map</a:t>
            </a:r>
            <a:r>
              <a:rPr lang="en-US" altLang="en-US" sz="2000" dirty="0"/>
              <a:t> the density from point to point, you will find the graph produced </a:t>
            </a:r>
            <a:r>
              <a:rPr lang="en-US" altLang="en-US" sz="2000" dirty="0">
                <a:solidFill>
                  <a:srgbClr val="1A37BD"/>
                </a:solidFill>
              </a:rPr>
              <a:t>will be sinusoidal</a:t>
            </a:r>
            <a:r>
              <a:rPr lang="en-US" altLang="en-US" sz="2000" dirty="0"/>
              <a:t>.  </a:t>
            </a:r>
          </a:p>
          <a:p>
            <a:endParaRPr lang="en-US" sz="1800" dirty="0"/>
          </a:p>
        </p:txBody>
      </p:sp>
      <p:sp>
        <p:nvSpPr>
          <p:cNvPr id="4" name="Text Box 6"/>
          <p:cNvSpPr txBox="1">
            <a:spLocks noChangeArrowheads="1"/>
          </p:cNvSpPr>
          <p:nvPr/>
        </p:nvSpPr>
        <p:spPr bwMode="auto">
          <a:xfrm>
            <a:off x="457200" y="5161812"/>
            <a:ext cx="4286418"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The example </a:t>
            </a:r>
            <a:r>
              <a:rPr lang="en-US" altLang="en-US" sz="2000" dirty="0">
                <a:latin typeface="+mj-lt"/>
                <a:ea typeface="Palatino Linotype" charset="0"/>
                <a:cs typeface="Palatino Linotype" charset="0"/>
              </a:rPr>
              <a:t>to the right is of a sound wave’s pressure-variations plot, as lifted from Fletch</a:t>
            </a:r>
            <a:r>
              <a:rPr lang="ja-JP" altLang="en-US" sz="2000" dirty="0">
                <a:latin typeface="+mj-lt"/>
                <a:ea typeface="Palatino Linotype" charset="0"/>
                <a:cs typeface="Palatino Linotype" charset="0"/>
              </a:rPr>
              <a:t>’</a:t>
            </a:r>
            <a:r>
              <a:rPr lang="en-US" altLang="ja-JP" sz="2000" dirty="0">
                <a:latin typeface="+mj-lt"/>
                <a:ea typeface="Palatino Linotype" charset="0"/>
                <a:cs typeface="Palatino Linotype" charset="0"/>
              </a:rPr>
              <a:t>s text.   </a:t>
            </a:r>
            <a:endParaRPr lang="en-US" altLang="en-US" sz="2000" dirty="0">
              <a:latin typeface="+mj-lt"/>
              <a:ea typeface="Palatino Linotype" charset="0"/>
              <a:cs typeface="Palatino Linotype" charset="0"/>
            </a:endParaRPr>
          </a:p>
        </p:txBody>
      </p:sp>
      <p:pic>
        <p:nvPicPr>
          <p:cNvPr id="5" name="Picture 7" descr="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4175" r="3898" b="3154"/>
          <a:stretch/>
        </p:blipFill>
        <p:spPr bwMode="auto">
          <a:xfrm>
            <a:off x="4815840" y="1298222"/>
            <a:ext cx="3668110" cy="500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033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harmonic motion - summed up</a:t>
            </a:r>
          </a:p>
        </p:txBody>
      </p:sp>
      <p:sp>
        <p:nvSpPr>
          <p:cNvPr id="3" name="Content Placeholder 2"/>
          <p:cNvSpPr>
            <a:spLocks noGrp="1"/>
          </p:cNvSpPr>
          <p:nvPr>
            <p:ph idx="1"/>
          </p:nvPr>
        </p:nvSpPr>
        <p:spPr>
          <a:xfrm>
            <a:off x="196770" y="1600200"/>
            <a:ext cx="8490030" cy="2278117"/>
          </a:xfrm>
        </p:spPr>
        <p:txBody>
          <a:bodyPr>
            <a:normAutofit/>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What does it </a:t>
            </a:r>
            <a:r>
              <a:rPr lang="en-US" sz="2000" dirty="0"/>
              <a:t>mean to undergo </a:t>
            </a:r>
            <a:r>
              <a:rPr lang="en-US" sz="2000" b="1" dirty="0"/>
              <a:t>simple harmonic oscillation?</a:t>
            </a:r>
            <a:endParaRPr lang="en-US" sz="2000" dirty="0"/>
          </a:p>
          <a:p>
            <a:endParaRPr lang="en-US" dirty="0"/>
          </a:p>
          <a:p>
            <a:endParaRPr lang="en-US" dirty="0"/>
          </a:p>
          <a:p>
            <a:endParaRPr lang="en-US" dirty="0"/>
          </a:p>
          <a:p>
            <a:pPr marL="0" indent="0">
              <a:buNone/>
            </a:pPr>
            <a:r>
              <a:rPr lang="en-US" dirty="0">
                <a:solidFill>
                  <a:srgbClr val="FF0000"/>
                </a:solidFill>
                <a:latin typeface="Apple Chancery" panose="03020702040506060504" pitchFamily="66" charset="-79"/>
                <a:cs typeface="Apple Chancery" panose="03020702040506060504" pitchFamily="66" charset="-79"/>
              </a:rPr>
              <a:t>What quantities </a:t>
            </a:r>
            <a:r>
              <a:rPr lang="en-US" sz="2000" dirty="0"/>
              <a:t>do we have to describe an oscillation?</a:t>
            </a:r>
          </a:p>
        </p:txBody>
      </p:sp>
      <p:sp>
        <p:nvSpPr>
          <p:cNvPr id="4" name="TextBox 3"/>
          <p:cNvSpPr txBox="1"/>
          <p:nvPr/>
        </p:nvSpPr>
        <p:spPr>
          <a:xfrm>
            <a:off x="1008726" y="2053320"/>
            <a:ext cx="7678073" cy="1200329"/>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A vibration </a:t>
            </a:r>
            <a:r>
              <a:rPr lang="en-US" dirty="0">
                <a:latin typeface="Times New Roman" panose="02020603050405020304" pitchFamily="18" charset="0"/>
                <a:ea typeface="Palatino Linotype" charset="0"/>
                <a:cs typeface="Times New Roman" panose="02020603050405020304" pitchFamily="18" charset="0"/>
              </a:rPr>
              <a:t>back and forth </a:t>
            </a:r>
            <a:r>
              <a:rPr lang="en-US" dirty="0">
                <a:solidFill>
                  <a:srgbClr val="1A37BD"/>
                </a:solidFill>
                <a:latin typeface="Times New Roman" panose="02020603050405020304" pitchFamily="18" charset="0"/>
                <a:ea typeface="Palatino Linotype" charset="0"/>
                <a:cs typeface="Times New Roman" panose="02020603050405020304" pitchFamily="18" charset="0"/>
              </a:rPr>
              <a:t>about an equilibrium point</a:t>
            </a:r>
            <a:r>
              <a:rPr lang="en-US" dirty="0">
                <a:latin typeface="Times New Roman" panose="02020603050405020304" pitchFamily="18" charset="0"/>
                <a:ea typeface="Palatino Linotype" charset="0"/>
                <a:cs typeface="Times New Roman" panose="02020603050405020304" pitchFamily="18" charset="0"/>
              </a:rPr>
              <a:t>, with a defined amplitude and frequency of oscillation and a </a:t>
            </a:r>
            <a:r>
              <a:rPr lang="en-US" i="1" dirty="0">
                <a:solidFill>
                  <a:srgbClr val="FF0000"/>
                </a:solidFill>
                <a:latin typeface="Times New Roman" panose="02020603050405020304" pitchFamily="18" charset="0"/>
                <a:ea typeface="Palatino Linotype" charset="0"/>
                <a:cs typeface="Times New Roman" panose="02020603050405020304" pitchFamily="18" charset="0"/>
              </a:rPr>
              <a:t>restoring force </a:t>
            </a:r>
            <a:r>
              <a:rPr lang="en-US" dirty="0">
                <a:latin typeface="Times New Roman" panose="02020603050405020304" pitchFamily="18" charset="0"/>
                <a:ea typeface="Palatino Linotype" charset="0"/>
                <a:cs typeface="Times New Roman" panose="02020603050405020304" pitchFamily="18" charset="0"/>
              </a:rPr>
              <a:t>that is </a:t>
            </a:r>
            <a:r>
              <a:rPr lang="en-US" dirty="0">
                <a:solidFill>
                  <a:srgbClr val="1A37BD"/>
                </a:solidFill>
                <a:latin typeface="Times New Roman" panose="02020603050405020304" pitchFamily="18" charset="0"/>
                <a:ea typeface="Palatino Linotype" charset="0"/>
                <a:cs typeface="Times New Roman" panose="02020603050405020304" pitchFamily="18" charset="0"/>
              </a:rPr>
              <a:t>proportional to </a:t>
            </a:r>
            <a:r>
              <a:rPr lang="en-US" dirty="0">
                <a:solidFill>
                  <a:srgbClr val="FF0000"/>
                </a:solidFill>
                <a:latin typeface="Times New Roman" panose="02020603050405020304" pitchFamily="18" charset="0"/>
                <a:ea typeface="Palatino Linotype" charset="0"/>
                <a:cs typeface="Times New Roman" panose="02020603050405020304" pitchFamily="18" charset="0"/>
              </a:rPr>
              <a:t>minus the displacement</a:t>
            </a:r>
            <a:r>
              <a:rPr lang="en-US" dirty="0">
                <a:latin typeface="Times New Roman" panose="02020603050405020304" pitchFamily="18" charset="0"/>
                <a:ea typeface="Palatino Linotype" charset="0"/>
                <a:cs typeface="Times New Roman" panose="02020603050405020304" pitchFamily="18" charset="0"/>
              </a:rPr>
              <a:t> of the body from equilibrium.</a:t>
            </a:r>
          </a:p>
          <a:p>
            <a:r>
              <a:rPr lang="en-US" dirty="0">
                <a:latin typeface="Times New Roman" panose="02020603050405020304" pitchFamily="18" charset="0"/>
                <a:ea typeface="Palatino Linotype" charset="0"/>
                <a:cs typeface="Times New Roman" panose="02020603050405020304" pitchFamily="18" charset="0"/>
              </a:rPr>
              <a:t>      Examples: spring/mass system, pendulum with small initial angle</a:t>
            </a:r>
          </a:p>
        </p:txBody>
      </p:sp>
      <mc:AlternateContent xmlns:mc="http://schemas.openxmlformats.org/markup-compatibility/2006" xmlns:a14="http://schemas.microsoft.com/office/drawing/2010/main">
        <mc:Choice Requires="a14">
          <p:sp>
            <p:nvSpPr>
              <p:cNvPr id="5" name="TextBox 4"/>
              <p:cNvSpPr txBox="1"/>
              <p:nvPr/>
            </p:nvSpPr>
            <p:spPr>
              <a:xfrm>
                <a:off x="1008727" y="3790849"/>
                <a:ext cx="6905296" cy="369332"/>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Angular frequency </a:t>
                </a:r>
                <a:r>
                  <a:rPr lang="en-US" dirty="0">
                    <a:solidFill>
                      <a:schemeClr val="tx1"/>
                    </a:solidFill>
                    <a:latin typeface="Times New Roman" panose="02020603050405020304" pitchFamily="18" charset="0"/>
                    <a:ea typeface="Palatino Linotype" charset="0"/>
                    <a:cs typeface="Times New Roman" panose="02020603050405020304" pitchFamily="18" charset="0"/>
                  </a:rPr>
                  <a:t>(rad/s) and </a:t>
                </a:r>
                <a:r>
                  <a:rPr lang="en-US" dirty="0">
                    <a:solidFill>
                      <a:srgbClr val="1A37BD"/>
                    </a:solidFill>
                    <a:latin typeface="Times New Roman" panose="02020603050405020304" pitchFamily="18" charset="0"/>
                    <a:ea typeface="Palatino Linotype" charset="0"/>
                    <a:cs typeface="Times New Roman" panose="02020603050405020304" pitchFamily="18" charset="0"/>
                  </a:rPr>
                  <a:t>frequency</a:t>
                </a:r>
                <a:r>
                  <a:rPr lang="en-US" dirty="0">
                    <a:solidFill>
                      <a:schemeClr val="tx1"/>
                    </a:solidFill>
                    <a:latin typeface="Times New Roman" panose="02020603050405020304" pitchFamily="18" charset="0"/>
                    <a:ea typeface="Palatino Linotype" charset="0"/>
                    <a:cs typeface="Times New Roman" panose="02020603050405020304" pitchFamily="18" charset="0"/>
                  </a:rPr>
                  <a:t> (Hz), related by</a:t>
                </a:r>
                <a:r>
                  <a:rPr lang="en-US" dirty="0">
                    <a:solidFill>
                      <a:schemeClr val="tx1"/>
                    </a:solidFill>
                    <a:latin typeface="Times New Roman" panose="02020603050405020304" pitchFamily="18" charset="0"/>
                    <a:ea typeface="Palatino Linotype" charset="0"/>
                    <a:cs typeface="Times New Roman" panose="02020603050405020304" pitchFamily="18" charset="0"/>
                    <a:sym typeface="Wingdings"/>
                  </a:rPr>
                  <a:t> </a:t>
                </a:r>
                <a14:m>
                  <m:oMath xmlns:m="http://schemas.openxmlformats.org/officeDocument/2006/math">
                    <m:r>
                      <a:rPr lang="en-US" b="1" i="1" smtClean="0">
                        <a:solidFill>
                          <a:srgbClr val="FF0000"/>
                        </a:solidFill>
                        <a:latin typeface="Cambria Math" charset="0"/>
                        <a:ea typeface="Cambria Math" charset="0"/>
                        <a:cs typeface="Cambria Math" charset="0"/>
                        <a:sym typeface="Wingdings"/>
                      </a:rPr>
                      <m:t>𝝎</m:t>
                    </m:r>
                    <m:r>
                      <a:rPr lang="en-US" b="1" i="1" smtClean="0">
                        <a:solidFill>
                          <a:srgbClr val="FF0000"/>
                        </a:solidFill>
                        <a:latin typeface="Cambria Math" charset="0"/>
                        <a:ea typeface="Cambria Math" charset="0"/>
                        <a:cs typeface="Cambria Math" charset="0"/>
                        <a:sym typeface="Wingdings"/>
                      </a:rPr>
                      <m:t>=</m:t>
                    </m:r>
                    <m:r>
                      <a:rPr lang="en-US" b="1" i="1" smtClean="0">
                        <a:solidFill>
                          <a:srgbClr val="FF0000"/>
                        </a:solidFill>
                        <a:latin typeface="Cambria Math" charset="0"/>
                        <a:ea typeface="Cambria Math" charset="0"/>
                        <a:cs typeface="Cambria Math" charset="0"/>
                        <a:sym typeface="Wingdings"/>
                      </a:rPr>
                      <m:t>𝟐</m:t>
                    </m:r>
                    <m:r>
                      <a:rPr lang="en-US" b="1" i="1" smtClean="0">
                        <a:solidFill>
                          <a:srgbClr val="FF0000"/>
                        </a:solidFill>
                        <a:latin typeface="Cambria Math" charset="0"/>
                        <a:ea typeface="Cambria Math" charset="0"/>
                        <a:cs typeface="Cambria Math" charset="0"/>
                        <a:sym typeface="Wingdings"/>
                      </a:rPr>
                      <m:t>𝝅𝝂</m:t>
                    </m:r>
                  </m:oMath>
                </a14:m>
                <a:endParaRPr lang="en-US" b="1" dirty="0">
                  <a:solidFill>
                    <a:schemeClr val="tx1"/>
                  </a:solidFill>
                  <a:latin typeface="Times New Roman" panose="02020603050405020304" pitchFamily="18" charset="0"/>
                  <a:ea typeface="Palatino Linotype"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008727" y="3790849"/>
                <a:ext cx="6905296" cy="369332"/>
              </a:xfrm>
              <a:prstGeom prst="rect">
                <a:avLst/>
              </a:prstGeom>
              <a:blipFill>
                <a:blip r:embed="rId2"/>
                <a:stretch>
                  <a:fillRect l="-734"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008727" y="4360241"/>
                <a:ext cx="6905296" cy="369332"/>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Position vs. time functions</a:t>
                </a:r>
                <a:r>
                  <a:rPr lang="en-US" dirty="0">
                    <a:solidFill>
                      <a:schemeClr val="tx1"/>
                    </a:solidFill>
                    <a:latin typeface="Times New Roman" panose="02020603050405020304" pitchFamily="18" charset="0"/>
                    <a:ea typeface="Palatino Linotype" charset="0"/>
                    <a:cs typeface="Times New Roman" panose="02020603050405020304" pitchFamily="18" charset="0"/>
                  </a:rPr>
                  <a:t>, like </a:t>
                </a:r>
                <a14:m>
                  <m:oMath xmlns:m="http://schemas.openxmlformats.org/officeDocument/2006/math">
                    <m:r>
                      <a:rPr lang="en-US" b="1" i="1" smtClean="0">
                        <a:solidFill>
                          <a:srgbClr val="FF0000"/>
                        </a:solidFill>
                        <a:latin typeface="Cambria Math" charset="0"/>
                        <a:ea typeface="Palatino Linotype" charset="0"/>
                        <a:cs typeface="Palatino Linotype" charset="0"/>
                      </a:rPr>
                      <m:t>𝒙</m:t>
                    </m:r>
                    <m:r>
                      <a:rPr lang="en-US" b="1" i="1" smtClean="0">
                        <a:solidFill>
                          <a:srgbClr val="FF0000"/>
                        </a:solidFill>
                        <a:latin typeface="Cambria Math" charset="0"/>
                        <a:ea typeface="Palatino Linotype" charset="0"/>
                        <a:cs typeface="Palatino Linotype" charset="0"/>
                      </a:rPr>
                      <m:t>=</m:t>
                    </m:r>
                    <m:r>
                      <a:rPr lang="en-US" b="1" i="1" smtClean="0">
                        <a:solidFill>
                          <a:srgbClr val="FF0000"/>
                        </a:solidFill>
                        <a:latin typeface="Cambria Math" charset="0"/>
                        <a:ea typeface="Palatino Linotype" charset="0"/>
                        <a:cs typeface="Palatino Linotype" charset="0"/>
                      </a:rPr>
                      <m:t>𝑨𝒔𝒊𝒏</m:t>
                    </m:r>
                    <m:d>
                      <m:dPr>
                        <m:ctrlPr>
                          <a:rPr lang="en-US" b="1" i="1" smtClean="0">
                            <a:solidFill>
                              <a:srgbClr val="FF0000"/>
                            </a:solidFill>
                            <a:latin typeface="Cambria Math" panose="02040503050406030204" pitchFamily="18" charset="0"/>
                            <a:ea typeface="Palatino Linotype" charset="0"/>
                            <a:cs typeface="Palatino Linotype" charset="0"/>
                          </a:rPr>
                        </m:ctrlPr>
                      </m:dPr>
                      <m:e>
                        <m:r>
                          <a:rPr lang="en-US" b="1" i="1" smtClean="0">
                            <a:solidFill>
                              <a:srgbClr val="FF0000"/>
                            </a:solidFill>
                            <a:latin typeface="Cambria Math" charset="0"/>
                            <a:ea typeface="Cambria Math" charset="0"/>
                            <a:cs typeface="Cambria Math" charset="0"/>
                          </a:rPr>
                          <m:t>𝝎</m:t>
                        </m:r>
                        <m:r>
                          <a:rPr lang="en-US" b="1" i="1" smtClean="0">
                            <a:solidFill>
                              <a:srgbClr val="FF0000"/>
                            </a:solidFill>
                            <a:latin typeface="Cambria Math" charset="0"/>
                            <a:ea typeface="Cambria Math" charset="0"/>
                            <a:cs typeface="Cambria Math" charset="0"/>
                          </a:rPr>
                          <m:t>𝒕</m:t>
                        </m:r>
                        <m:r>
                          <a:rPr lang="en-US" b="1" i="1" smtClean="0">
                            <a:solidFill>
                              <a:srgbClr val="FF0000"/>
                            </a:solidFill>
                            <a:latin typeface="Cambria Math" charset="0"/>
                            <a:ea typeface="Cambria Math" charset="0"/>
                            <a:cs typeface="Cambria Math" charset="0"/>
                          </a:rPr>
                          <m:t>+</m:t>
                        </m:r>
                        <m:r>
                          <a:rPr lang="en-US" b="1" i="1" smtClean="0">
                            <a:solidFill>
                              <a:srgbClr val="FF0000"/>
                            </a:solidFill>
                            <a:latin typeface="Cambria Math" charset="0"/>
                            <a:ea typeface="Cambria Math" charset="0"/>
                            <a:cs typeface="Cambria Math" charset="0"/>
                          </a:rPr>
                          <m:t>𝝓</m:t>
                        </m:r>
                      </m:e>
                    </m:d>
                  </m:oMath>
                </a14:m>
                <a:r>
                  <a:rPr lang="en-US" dirty="0">
                    <a:solidFill>
                      <a:srgbClr val="FF0000"/>
                    </a:solidFill>
                    <a:latin typeface="Times New Roman" panose="02020603050405020304" pitchFamily="18" charset="0"/>
                    <a:ea typeface="Palatino Linotype" charset="0"/>
                    <a:cs typeface="Times New Roman" panose="02020603050405020304" pitchFamily="18" charset="0"/>
                  </a:rPr>
                  <a:t> </a:t>
                </a:r>
                <a:r>
                  <a:rPr lang="en-US" dirty="0">
                    <a:solidFill>
                      <a:schemeClr val="tx1"/>
                    </a:solidFill>
                    <a:latin typeface="Times New Roman" panose="02020603050405020304" pitchFamily="18" charset="0"/>
                    <a:ea typeface="Palatino Linotype" charset="0"/>
                    <a:cs typeface="Times New Roman" panose="02020603050405020304" pitchFamily="18" charset="0"/>
                  </a:rPr>
                  <a:t>and its derivatives</a:t>
                </a:r>
              </a:p>
            </p:txBody>
          </p:sp>
        </mc:Choice>
        <mc:Fallback xmlns="">
          <p:sp>
            <p:nvSpPr>
              <p:cNvPr id="6" name="TextBox 5"/>
              <p:cNvSpPr txBox="1">
                <a:spLocks noRot="1" noChangeAspect="1" noMove="1" noResize="1" noEditPoints="1" noAdjustHandles="1" noChangeArrowheads="1" noChangeShapeType="1" noTextEdit="1"/>
              </p:cNvSpPr>
              <p:nvPr/>
            </p:nvSpPr>
            <p:spPr>
              <a:xfrm>
                <a:off x="1008727" y="4360241"/>
                <a:ext cx="6905296" cy="369332"/>
              </a:xfrm>
              <a:prstGeom prst="rect">
                <a:avLst/>
              </a:prstGeom>
              <a:blipFill>
                <a:blip r:embed="rId3"/>
                <a:stretch>
                  <a:fillRect l="-734"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008727" y="4929633"/>
                <a:ext cx="6905296" cy="375552"/>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From those derivatives</a:t>
                </a:r>
                <a:r>
                  <a:rPr lang="en-US" dirty="0">
                    <a:solidFill>
                      <a:schemeClr val="tx1"/>
                    </a:solidFill>
                    <a:latin typeface="Times New Roman" panose="02020603050405020304" pitchFamily="18" charset="0"/>
                    <a:ea typeface="Palatino Linotype" charset="0"/>
                    <a:cs typeface="Times New Roman" panose="02020603050405020304" pitchFamily="18" charset="0"/>
                  </a:rPr>
                  <a:t>, knowledge that </a:t>
                </a:r>
                <a14:m>
                  <m:oMath xmlns:m="http://schemas.openxmlformats.org/officeDocument/2006/math">
                    <m:sSub>
                      <m:sSubPr>
                        <m:ctrlPr>
                          <a:rPr lang="en-US" b="1" i="1" smtClean="0">
                            <a:solidFill>
                              <a:srgbClr val="FF0000"/>
                            </a:solidFill>
                            <a:latin typeface="Cambria Math" panose="02040503050406030204" pitchFamily="18" charset="0"/>
                            <a:ea typeface="Palatino Linotype" charset="0"/>
                            <a:cs typeface="Palatino Linotype" charset="0"/>
                          </a:rPr>
                        </m:ctrlPr>
                      </m:sSubPr>
                      <m:e>
                        <m:r>
                          <a:rPr lang="en-US" b="1" i="1" smtClean="0">
                            <a:solidFill>
                              <a:srgbClr val="FF0000"/>
                            </a:solidFill>
                            <a:latin typeface="Cambria Math" charset="0"/>
                            <a:ea typeface="Palatino Linotype" charset="0"/>
                            <a:cs typeface="Palatino Linotype" charset="0"/>
                          </a:rPr>
                          <m:t>𝒗</m:t>
                        </m:r>
                      </m:e>
                      <m:sub>
                        <m:r>
                          <a:rPr lang="en-US" b="1" i="1" smtClean="0">
                            <a:solidFill>
                              <a:srgbClr val="FF0000"/>
                            </a:solidFill>
                            <a:latin typeface="Cambria Math" charset="0"/>
                            <a:ea typeface="Palatino Linotype" charset="0"/>
                            <a:cs typeface="Palatino Linotype" charset="0"/>
                          </a:rPr>
                          <m:t>𝒎𝒂𝒙</m:t>
                        </m:r>
                      </m:sub>
                    </m:sSub>
                    <m:r>
                      <a:rPr lang="en-US" b="1" i="1" smtClean="0">
                        <a:solidFill>
                          <a:srgbClr val="FF0000"/>
                        </a:solidFill>
                        <a:latin typeface="Cambria Math" charset="0"/>
                        <a:ea typeface="Palatino Linotype" charset="0"/>
                        <a:cs typeface="Palatino Linotype" charset="0"/>
                      </a:rPr>
                      <m:t>=</m:t>
                    </m:r>
                    <m:r>
                      <a:rPr lang="en-US" b="1" i="1" smtClean="0">
                        <a:solidFill>
                          <a:srgbClr val="FF0000"/>
                        </a:solidFill>
                        <a:latin typeface="Cambria Math" charset="0"/>
                        <a:ea typeface="Cambria Math" charset="0"/>
                        <a:cs typeface="Cambria Math" charset="0"/>
                      </a:rPr>
                      <m:t>𝝎</m:t>
                    </m:r>
                    <m:r>
                      <a:rPr lang="en-US" b="1" i="1" smtClean="0">
                        <a:solidFill>
                          <a:srgbClr val="FF0000"/>
                        </a:solidFill>
                        <a:latin typeface="Cambria Math" charset="0"/>
                        <a:ea typeface="Cambria Math" charset="0"/>
                        <a:cs typeface="Cambria Math" charset="0"/>
                      </a:rPr>
                      <m:t>𝑨</m:t>
                    </m:r>
                  </m:oMath>
                </a14:m>
                <a:r>
                  <a:rPr lang="en-US" b="1" dirty="0">
                    <a:solidFill>
                      <a:srgbClr val="FF0000"/>
                    </a:solidFill>
                    <a:latin typeface="Times New Roman" panose="02020603050405020304" pitchFamily="18" charset="0"/>
                    <a:ea typeface="Palatino Linotype" charset="0"/>
                    <a:cs typeface="Times New Roman" panose="02020603050405020304" pitchFamily="18" charset="0"/>
                  </a:rPr>
                  <a:t> </a:t>
                </a:r>
                <a:r>
                  <a:rPr lang="en-US" dirty="0">
                    <a:solidFill>
                      <a:schemeClr val="tx1"/>
                    </a:solidFill>
                    <a:latin typeface="Times New Roman" panose="02020603050405020304" pitchFamily="18" charset="0"/>
                    <a:ea typeface="Palatino Linotype" charset="0"/>
                    <a:cs typeface="Times New Roman" panose="02020603050405020304" pitchFamily="18" charset="0"/>
                  </a:rPr>
                  <a:t>and </a:t>
                </a:r>
                <a14:m>
                  <m:oMath xmlns:m="http://schemas.openxmlformats.org/officeDocument/2006/math">
                    <m:sSub>
                      <m:sSubPr>
                        <m:ctrlPr>
                          <a:rPr lang="en-US" b="1" i="1" smtClean="0">
                            <a:solidFill>
                              <a:srgbClr val="FF0000"/>
                            </a:solidFill>
                            <a:latin typeface="Cambria Math" panose="02040503050406030204" pitchFamily="18" charset="0"/>
                            <a:ea typeface="Palatino Linotype" charset="0"/>
                            <a:cs typeface="Palatino Linotype" charset="0"/>
                          </a:rPr>
                        </m:ctrlPr>
                      </m:sSubPr>
                      <m:e>
                        <m:r>
                          <a:rPr lang="en-US" b="1" i="1" smtClean="0">
                            <a:solidFill>
                              <a:srgbClr val="FF0000"/>
                            </a:solidFill>
                            <a:latin typeface="Cambria Math" charset="0"/>
                            <a:ea typeface="Palatino Linotype" charset="0"/>
                            <a:cs typeface="Palatino Linotype" charset="0"/>
                          </a:rPr>
                          <m:t>𝒂</m:t>
                        </m:r>
                      </m:e>
                      <m:sub>
                        <m:r>
                          <a:rPr lang="en-US" b="1" i="1" smtClean="0">
                            <a:solidFill>
                              <a:srgbClr val="FF0000"/>
                            </a:solidFill>
                            <a:latin typeface="Cambria Math" charset="0"/>
                            <a:ea typeface="Palatino Linotype" charset="0"/>
                            <a:cs typeface="Palatino Linotype" charset="0"/>
                          </a:rPr>
                          <m:t>𝒎𝒂𝒙</m:t>
                        </m:r>
                      </m:sub>
                    </m:sSub>
                    <m:r>
                      <a:rPr lang="en-US" b="1" i="1" smtClean="0">
                        <a:solidFill>
                          <a:srgbClr val="FF0000"/>
                        </a:solidFill>
                        <a:latin typeface="Cambria Math" charset="0"/>
                        <a:ea typeface="Palatino Linotype" charset="0"/>
                        <a:cs typeface="Palatino Linotype" charset="0"/>
                      </a:rPr>
                      <m:t>=</m:t>
                    </m:r>
                    <m:sSup>
                      <m:sSupPr>
                        <m:ctrlPr>
                          <a:rPr lang="en-US" b="1" i="1" smtClean="0">
                            <a:solidFill>
                              <a:srgbClr val="FF0000"/>
                            </a:solidFill>
                            <a:latin typeface="Cambria Math" panose="02040503050406030204" pitchFamily="18" charset="0"/>
                            <a:ea typeface="Palatino Linotype" charset="0"/>
                            <a:cs typeface="Palatino Linotype" charset="0"/>
                          </a:rPr>
                        </m:ctrlPr>
                      </m:sSupPr>
                      <m:e>
                        <m:r>
                          <a:rPr lang="en-US" b="1" i="1" smtClean="0">
                            <a:solidFill>
                              <a:srgbClr val="FF0000"/>
                            </a:solidFill>
                            <a:latin typeface="Cambria Math" charset="0"/>
                            <a:ea typeface="Cambria Math" charset="0"/>
                            <a:cs typeface="Cambria Math" charset="0"/>
                          </a:rPr>
                          <m:t>𝝎</m:t>
                        </m:r>
                      </m:e>
                      <m:sup>
                        <m:r>
                          <a:rPr lang="en-US" b="1" i="1" smtClean="0">
                            <a:solidFill>
                              <a:srgbClr val="FF0000"/>
                            </a:solidFill>
                            <a:latin typeface="Cambria Math" charset="0"/>
                            <a:ea typeface="Palatino Linotype" charset="0"/>
                            <a:cs typeface="Palatino Linotype" charset="0"/>
                          </a:rPr>
                          <m:t>𝟐</m:t>
                        </m:r>
                      </m:sup>
                    </m:sSup>
                    <m:r>
                      <a:rPr lang="en-US" b="1" i="1" smtClean="0">
                        <a:solidFill>
                          <a:srgbClr val="FF0000"/>
                        </a:solidFill>
                        <a:latin typeface="Cambria Math" charset="0"/>
                        <a:ea typeface="Palatino Linotype" charset="0"/>
                        <a:cs typeface="Palatino Linotype" charset="0"/>
                      </a:rPr>
                      <m:t>𝑨</m:t>
                    </m:r>
                  </m:oMath>
                </a14:m>
                <a:endParaRPr lang="en-US" b="1" dirty="0">
                  <a:solidFill>
                    <a:schemeClr val="tx1"/>
                  </a:solidFill>
                  <a:latin typeface="Times New Roman" panose="02020603050405020304" pitchFamily="18" charset="0"/>
                  <a:ea typeface="Palatino Linotype"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08727" y="4929633"/>
                <a:ext cx="6905296" cy="375552"/>
              </a:xfrm>
              <a:prstGeom prst="rect">
                <a:avLst/>
              </a:prstGeom>
              <a:blipFill>
                <a:blip r:embed="rId4"/>
                <a:stretch>
                  <a:fillRect l="-734" t="-1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008727" y="5502959"/>
                <a:ext cx="6905296" cy="427746"/>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For a </a:t>
                </a:r>
                <a:r>
                  <a:rPr lang="en-US" dirty="0">
                    <a:solidFill>
                      <a:srgbClr val="1A37BD"/>
                    </a:solidFill>
                    <a:latin typeface="Times New Roman" panose="02020603050405020304" pitchFamily="18" charset="0"/>
                    <a:ea typeface="Palatino Linotype" charset="0"/>
                    <a:cs typeface="Times New Roman" panose="02020603050405020304" pitchFamily="18" charset="0"/>
                  </a:rPr>
                  <a:t>spring mass system</a:t>
                </a:r>
                <a:r>
                  <a:rPr lang="en-US" dirty="0">
                    <a:solidFill>
                      <a:schemeClr val="tx1"/>
                    </a:solidFill>
                    <a:latin typeface="Times New Roman" panose="02020603050405020304" pitchFamily="18" charset="0"/>
                    <a:ea typeface="Palatino Linotype" charset="0"/>
                    <a:cs typeface="Times New Roman" panose="02020603050405020304" pitchFamily="18" charset="0"/>
                  </a:rPr>
                  <a:t>, </a:t>
                </a:r>
                <a14:m>
                  <m:oMath xmlns:m="http://schemas.openxmlformats.org/officeDocument/2006/math">
                    <m:r>
                      <a:rPr lang="en-US" b="1" i="1" smtClean="0">
                        <a:solidFill>
                          <a:srgbClr val="FF0000"/>
                        </a:solidFill>
                        <a:latin typeface="Cambria Math" charset="0"/>
                        <a:ea typeface="Cambria Math" charset="0"/>
                        <a:cs typeface="Cambria Math" charset="0"/>
                      </a:rPr>
                      <m:t>𝝎</m:t>
                    </m:r>
                    <m:r>
                      <a:rPr lang="en-US" b="1" i="1" smtClean="0">
                        <a:solidFill>
                          <a:srgbClr val="FF0000"/>
                        </a:solidFill>
                        <a:latin typeface="Cambria Math" charset="0"/>
                        <a:ea typeface="Cambria Math" charset="0"/>
                        <a:cs typeface="Cambria Math" charset="0"/>
                      </a:rPr>
                      <m:t>=</m:t>
                    </m:r>
                    <m:rad>
                      <m:radPr>
                        <m:degHide m:val="on"/>
                        <m:ctrlPr>
                          <a:rPr lang="en-US" b="1" i="1" smtClean="0">
                            <a:solidFill>
                              <a:srgbClr val="FF0000"/>
                            </a:solidFill>
                            <a:latin typeface="Cambria Math" panose="02040503050406030204" pitchFamily="18" charset="0"/>
                            <a:ea typeface="Cambria Math" charset="0"/>
                            <a:cs typeface="Cambria Math" charset="0"/>
                          </a:rPr>
                        </m:ctrlPr>
                      </m:radPr>
                      <m:deg/>
                      <m:e>
                        <m:r>
                          <a:rPr lang="en-US" b="1" i="1" smtClean="0">
                            <a:solidFill>
                              <a:srgbClr val="FF0000"/>
                            </a:solidFill>
                            <a:latin typeface="Cambria Math" charset="0"/>
                            <a:ea typeface="Cambria Math" charset="0"/>
                            <a:cs typeface="Cambria Math" charset="0"/>
                          </a:rPr>
                          <m:t>𝒌</m:t>
                        </m:r>
                        <m:r>
                          <a:rPr lang="en-US" b="1" i="1" smtClean="0">
                            <a:solidFill>
                              <a:srgbClr val="FF0000"/>
                            </a:solidFill>
                            <a:latin typeface="Cambria Math" charset="0"/>
                            <a:ea typeface="Cambria Math" charset="0"/>
                            <a:cs typeface="Cambria Math" charset="0"/>
                          </a:rPr>
                          <m:t>/</m:t>
                        </m:r>
                        <m:r>
                          <a:rPr lang="en-US" b="1" i="1" smtClean="0">
                            <a:solidFill>
                              <a:srgbClr val="FF0000"/>
                            </a:solidFill>
                            <a:latin typeface="Cambria Math" charset="0"/>
                            <a:ea typeface="Cambria Math" charset="0"/>
                            <a:cs typeface="Cambria Math" charset="0"/>
                          </a:rPr>
                          <m:t>𝒎</m:t>
                        </m:r>
                      </m:e>
                    </m:rad>
                  </m:oMath>
                </a14:m>
                <a:r>
                  <a:rPr lang="en-US" b="1" dirty="0">
                    <a:solidFill>
                      <a:schemeClr val="tx1"/>
                    </a:solidFill>
                    <a:latin typeface="Times New Roman" panose="02020603050405020304" pitchFamily="18" charset="0"/>
                    <a:ea typeface="Palatino Linotype" charset="0"/>
                    <a:cs typeface="Times New Roman" panose="02020603050405020304" pitchFamily="18" charset="0"/>
                  </a:rPr>
                  <a:t> </a:t>
                </a:r>
                <a:r>
                  <a:rPr lang="en-US" dirty="0">
                    <a:solidFill>
                      <a:schemeClr val="tx1"/>
                    </a:solidFill>
                    <a:latin typeface="Times New Roman" panose="02020603050405020304" pitchFamily="18" charset="0"/>
                    <a:ea typeface="Palatino Linotype" charset="0"/>
                    <a:cs typeface="Times New Roman" panose="02020603050405020304" pitchFamily="18" charset="0"/>
                  </a:rPr>
                  <a:t>and for a </a:t>
                </a:r>
                <a:r>
                  <a:rPr lang="en-US" dirty="0">
                    <a:solidFill>
                      <a:srgbClr val="1A37BD"/>
                    </a:solidFill>
                    <a:latin typeface="Times New Roman" panose="02020603050405020304" pitchFamily="18" charset="0"/>
                    <a:ea typeface="Palatino Linotype" charset="0"/>
                    <a:cs typeface="Times New Roman" panose="02020603050405020304" pitchFamily="18" charset="0"/>
                  </a:rPr>
                  <a:t>pendulum</a:t>
                </a:r>
                <a:r>
                  <a:rPr lang="en-US" dirty="0">
                    <a:solidFill>
                      <a:schemeClr val="tx1"/>
                    </a:solidFill>
                    <a:latin typeface="Times New Roman" panose="02020603050405020304" pitchFamily="18" charset="0"/>
                    <a:ea typeface="Palatino Linotype" charset="0"/>
                    <a:cs typeface="Times New Roman" panose="02020603050405020304" pitchFamily="18" charset="0"/>
                  </a:rPr>
                  <a:t>, </a:t>
                </a:r>
                <a14:m>
                  <m:oMath xmlns:m="http://schemas.openxmlformats.org/officeDocument/2006/math">
                    <m:r>
                      <a:rPr lang="en-US" b="1" i="1" smtClean="0">
                        <a:solidFill>
                          <a:srgbClr val="FF0000"/>
                        </a:solidFill>
                        <a:latin typeface="Cambria Math" charset="0"/>
                        <a:ea typeface="Cambria Math" charset="0"/>
                        <a:cs typeface="Cambria Math" charset="0"/>
                      </a:rPr>
                      <m:t>𝝎</m:t>
                    </m:r>
                    <m:r>
                      <a:rPr lang="en-US" b="1" i="1" smtClean="0">
                        <a:solidFill>
                          <a:srgbClr val="FF0000"/>
                        </a:solidFill>
                        <a:latin typeface="Cambria Math" charset="0"/>
                        <a:ea typeface="Cambria Math" charset="0"/>
                        <a:cs typeface="Cambria Math" charset="0"/>
                      </a:rPr>
                      <m:t>=</m:t>
                    </m:r>
                    <m:rad>
                      <m:radPr>
                        <m:degHide m:val="on"/>
                        <m:ctrlPr>
                          <a:rPr lang="en-US" b="1" i="1" smtClean="0">
                            <a:solidFill>
                              <a:srgbClr val="FF0000"/>
                            </a:solidFill>
                            <a:latin typeface="Cambria Math" panose="02040503050406030204" pitchFamily="18" charset="0"/>
                            <a:ea typeface="Cambria Math" charset="0"/>
                            <a:cs typeface="Cambria Math" charset="0"/>
                          </a:rPr>
                        </m:ctrlPr>
                      </m:radPr>
                      <m:deg/>
                      <m:e>
                        <m:r>
                          <a:rPr lang="en-US" b="1" i="1" smtClean="0">
                            <a:solidFill>
                              <a:srgbClr val="FF0000"/>
                            </a:solidFill>
                            <a:latin typeface="Cambria Math" charset="0"/>
                            <a:ea typeface="Cambria Math" charset="0"/>
                            <a:cs typeface="Cambria Math" charset="0"/>
                          </a:rPr>
                          <m:t>𝒈</m:t>
                        </m:r>
                        <m:r>
                          <a:rPr lang="en-US" b="1" i="1" smtClean="0">
                            <a:solidFill>
                              <a:srgbClr val="FF0000"/>
                            </a:solidFill>
                            <a:latin typeface="Cambria Math" charset="0"/>
                            <a:ea typeface="Cambria Math" charset="0"/>
                            <a:cs typeface="Cambria Math" charset="0"/>
                          </a:rPr>
                          <m:t>/</m:t>
                        </m:r>
                        <m:r>
                          <a:rPr lang="en-US" b="1" i="1" smtClean="0">
                            <a:solidFill>
                              <a:srgbClr val="FF0000"/>
                            </a:solidFill>
                            <a:latin typeface="Cambria Math" charset="0"/>
                            <a:ea typeface="Cambria Math" charset="0"/>
                            <a:cs typeface="Cambria Math" charset="0"/>
                          </a:rPr>
                          <m:t>𝑳</m:t>
                        </m:r>
                      </m:e>
                    </m:rad>
                  </m:oMath>
                </a14:m>
                <a:endParaRPr lang="en-US" b="1" dirty="0">
                  <a:solidFill>
                    <a:schemeClr val="tx1"/>
                  </a:solidFill>
                  <a:latin typeface="Times New Roman" panose="02020603050405020304" pitchFamily="18" charset="0"/>
                  <a:ea typeface="Palatino Linotype"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008727" y="5502959"/>
                <a:ext cx="6905296" cy="427746"/>
              </a:xfrm>
              <a:prstGeom prst="rect">
                <a:avLst/>
              </a:prstGeom>
              <a:blipFill>
                <a:blip r:embed="rId5"/>
                <a:stretch>
                  <a:fillRect l="-73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008727" y="6053135"/>
                <a:ext cx="6905296" cy="369332"/>
              </a:xfrm>
              <a:prstGeom prst="rect">
                <a:avLst/>
              </a:prstGeom>
              <a:noFill/>
            </p:spPr>
            <p:txBody>
              <a:bodyPr wrap="square" rtlCol="0">
                <a:spAutoFit/>
              </a:bodyPr>
              <a:lstStyle/>
              <a:p>
                <a:r>
                  <a:rPr lang="en-US" dirty="0">
                    <a:solidFill>
                      <a:srgbClr val="FF0000"/>
                    </a:solidFill>
                    <a:latin typeface="Apple Chancery" panose="03020702040506060504" pitchFamily="66" charset="-79"/>
                    <a:ea typeface="Palatino Linotype" charset="0"/>
                    <a:cs typeface="Apple Chancery" panose="03020702040506060504" pitchFamily="66" charset="-79"/>
                  </a:rPr>
                  <a:t>Period of oscillation </a:t>
                </a:r>
                <a:r>
                  <a:rPr lang="en-US" dirty="0">
                    <a:solidFill>
                      <a:schemeClr val="tx1"/>
                    </a:solidFill>
                    <a:latin typeface="Times New Roman" panose="02020603050405020304" pitchFamily="18" charset="0"/>
                    <a:ea typeface="Palatino Linotype" charset="0"/>
                    <a:cs typeface="Times New Roman" panose="02020603050405020304" pitchFamily="18" charset="0"/>
                  </a:rPr>
                  <a:t>is the </a:t>
                </a:r>
                <a:r>
                  <a:rPr lang="en-US" dirty="0">
                    <a:solidFill>
                      <a:srgbClr val="1A37BD"/>
                    </a:solidFill>
                    <a:latin typeface="Times New Roman" panose="02020603050405020304" pitchFamily="18" charset="0"/>
                    <a:ea typeface="Palatino Linotype" charset="0"/>
                    <a:cs typeface="Times New Roman" panose="02020603050405020304" pitchFamily="18" charset="0"/>
                  </a:rPr>
                  <a:t>inverse of frequency</a:t>
                </a:r>
                <a:r>
                  <a:rPr lang="en-US" dirty="0">
                    <a:solidFill>
                      <a:schemeClr val="tx1"/>
                    </a:solidFill>
                    <a:latin typeface="Times New Roman" panose="02020603050405020304" pitchFamily="18" charset="0"/>
                    <a:ea typeface="Palatino Linotype" charset="0"/>
                    <a:cs typeface="Times New Roman" panose="02020603050405020304" pitchFamily="18" charset="0"/>
                  </a:rPr>
                  <a:t>, or </a:t>
                </a:r>
                <a14:m>
                  <m:oMath xmlns:m="http://schemas.openxmlformats.org/officeDocument/2006/math">
                    <m:r>
                      <a:rPr lang="en-US" b="1" i="1" smtClean="0">
                        <a:solidFill>
                          <a:srgbClr val="FF0000"/>
                        </a:solidFill>
                        <a:latin typeface="Cambria Math" charset="0"/>
                        <a:ea typeface="Palatino Linotype" charset="0"/>
                        <a:cs typeface="Palatino Linotype" charset="0"/>
                      </a:rPr>
                      <m:t>𝑻</m:t>
                    </m:r>
                    <m:r>
                      <a:rPr lang="en-US" b="1" i="1" smtClean="0">
                        <a:solidFill>
                          <a:srgbClr val="FF0000"/>
                        </a:solidFill>
                        <a:latin typeface="Cambria Math" charset="0"/>
                        <a:ea typeface="Palatino Linotype" charset="0"/>
                        <a:cs typeface="Palatino Linotype" charset="0"/>
                      </a:rPr>
                      <m:t>=</m:t>
                    </m:r>
                    <m:r>
                      <a:rPr lang="en-US" b="1" i="1" smtClean="0">
                        <a:solidFill>
                          <a:srgbClr val="FF0000"/>
                        </a:solidFill>
                        <a:latin typeface="Cambria Math" charset="0"/>
                        <a:ea typeface="Palatino Linotype" charset="0"/>
                        <a:cs typeface="Palatino Linotype" charset="0"/>
                      </a:rPr>
                      <m:t>𝟏</m:t>
                    </m:r>
                    <m:r>
                      <a:rPr lang="en-US" b="1" i="1" smtClean="0">
                        <a:solidFill>
                          <a:srgbClr val="FF0000"/>
                        </a:solidFill>
                        <a:latin typeface="Cambria Math" charset="0"/>
                        <a:ea typeface="Palatino Linotype" charset="0"/>
                        <a:cs typeface="Palatino Linotype" charset="0"/>
                      </a:rPr>
                      <m:t>/</m:t>
                    </m:r>
                    <m:r>
                      <a:rPr lang="en-US" b="1" i="1" smtClean="0">
                        <a:solidFill>
                          <a:srgbClr val="FF0000"/>
                        </a:solidFill>
                        <a:latin typeface="Cambria Math" charset="0"/>
                        <a:ea typeface="Cambria Math" charset="0"/>
                        <a:cs typeface="Cambria Math" charset="0"/>
                      </a:rPr>
                      <m:t>𝝂</m:t>
                    </m:r>
                  </m:oMath>
                </a14:m>
                <a:endParaRPr lang="en-US" b="1" dirty="0">
                  <a:solidFill>
                    <a:schemeClr val="tx1"/>
                  </a:solidFill>
                  <a:latin typeface="Times New Roman" panose="02020603050405020304" pitchFamily="18" charset="0"/>
                  <a:ea typeface="Palatino Linotype"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008727" y="6053135"/>
                <a:ext cx="6905296" cy="369332"/>
              </a:xfrm>
              <a:prstGeom prst="rect">
                <a:avLst/>
              </a:prstGeom>
              <a:blipFill>
                <a:blip r:embed="rId6"/>
                <a:stretch>
                  <a:fillRect l="-734"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61494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dissolv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12"/>
            <a:ext cx="8229600" cy="765886"/>
          </a:xfrm>
        </p:spPr>
        <p:txBody>
          <a:bodyPr/>
          <a:lstStyle/>
          <a:p>
            <a:r>
              <a:rPr lang="en-US" dirty="0"/>
              <a:t>Resonance</a:t>
            </a:r>
          </a:p>
        </p:txBody>
      </p:sp>
      <p:sp>
        <p:nvSpPr>
          <p:cNvPr id="5" name="TextBox 4">
            <a:extLst>
              <a:ext uri="{FF2B5EF4-FFF2-40B4-BE49-F238E27FC236}">
                <a16:creationId xmlns:a16="http://schemas.microsoft.com/office/drawing/2014/main" id="{302F6746-FED2-A44E-BAFC-B9B0E516E393}"/>
              </a:ext>
            </a:extLst>
          </p:cNvPr>
          <p:cNvSpPr txBox="1"/>
          <p:nvPr/>
        </p:nvSpPr>
        <p:spPr>
          <a:xfrm>
            <a:off x="272004" y="872894"/>
            <a:ext cx="8385858"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A vibratory system </a:t>
            </a:r>
            <a:r>
              <a:rPr lang="en-US" sz="2000" dirty="0">
                <a:latin typeface="Times New Roman" panose="02020603050405020304" pitchFamily="18" charset="0"/>
                <a:cs typeface="Times New Roman" panose="02020603050405020304" pitchFamily="18" charset="0"/>
              </a:rPr>
              <a:t>will have natural frequencies at which it will oscillate if set into motion.</a:t>
            </a:r>
          </a:p>
        </p:txBody>
      </p:sp>
      <p:sp>
        <p:nvSpPr>
          <p:cNvPr id="6" name="TextBox 5">
            <a:extLst>
              <a:ext uri="{FF2B5EF4-FFF2-40B4-BE49-F238E27FC236}">
                <a16:creationId xmlns:a16="http://schemas.microsoft.com/office/drawing/2014/main" id="{20ED639F-4072-604B-A5ED-8C45B9AC1DEB}"/>
              </a:ext>
            </a:extLst>
          </p:cNvPr>
          <p:cNvSpPr txBox="1"/>
          <p:nvPr/>
        </p:nvSpPr>
        <p:spPr>
          <a:xfrm>
            <a:off x="457199" y="1600008"/>
            <a:ext cx="8599990" cy="1323439"/>
          </a:xfrm>
          <a:prstGeom prst="rect">
            <a:avLst/>
          </a:prstGeom>
          <a:noFill/>
        </p:spPr>
        <p:txBody>
          <a:bodyPr wrap="squar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Example: </a:t>
            </a:r>
            <a:r>
              <a:rPr lang="en-US" sz="2000" dirty="0">
                <a:latin typeface="Times New Roman" panose="02020603050405020304" pitchFamily="18" charset="0"/>
                <a:cs typeface="Times New Roman" panose="02020603050405020304" pitchFamily="18" charset="0"/>
              </a:rPr>
              <a:t>we’ve already seen that a </a:t>
            </a:r>
            <a:r>
              <a:rPr lang="en-US" sz="2000" dirty="0">
                <a:solidFill>
                  <a:srgbClr val="1A37BD"/>
                </a:solidFill>
                <a:latin typeface="Times New Roman" panose="02020603050405020304" pitchFamily="18" charset="0"/>
                <a:cs typeface="Times New Roman" panose="02020603050405020304" pitchFamily="18" charset="0"/>
              </a:rPr>
              <a:t>hanging spring with a mass </a:t>
            </a:r>
            <a:r>
              <a:rPr lang="en-US" sz="2000" dirty="0">
                <a:latin typeface="Times New Roman" panose="02020603050405020304" pitchFamily="18" charset="0"/>
                <a:cs typeface="Times New Roman" panose="02020603050405020304" pitchFamily="18" charset="0"/>
              </a:rPr>
              <a:t>attached to one end has only one frequency it will oscillate at no matter what the displacement of the mass.  Although hat one frequency is the single natural frequency of oscillation for that system, there do exist systems that have more than one natural frequency.</a:t>
            </a:r>
          </a:p>
        </p:txBody>
      </p:sp>
      <p:sp>
        <p:nvSpPr>
          <p:cNvPr id="7" name="TextBox 6">
            <a:extLst>
              <a:ext uri="{FF2B5EF4-FFF2-40B4-BE49-F238E27FC236}">
                <a16:creationId xmlns:a16="http://schemas.microsoft.com/office/drawing/2014/main" id="{7D8A9733-6F5E-9147-97D3-62837498B800}"/>
              </a:ext>
            </a:extLst>
          </p:cNvPr>
          <p:cNvSpPr txBox="1"/>
          <p:nvPr/>
        </p:nvSpPr>
        <p:spPr>
          <a:xfrm>
            <a:off x="272004" y="3030383"/>
            <a:ext cx="8385858"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A system </a:t>
            </a:r>
            <a:r>
              <a:rPr lang="en-US" sz="2000" dirty="0">
                <a:latin typeface="Times New Roman" panose="02020603050405020304" pitchFamily="18" charset="0"/>
                <a:cs typeface="Times New Roman" panose="02020603050405020304" pitchFamily="18" charset="0"/>
              </a:rPr>
              <a:t>can be forced to vibrate by an outside force (hitting a tuning fork with a mallet, for instance).</a:t>
            </a:r>
          </a:p>
        </p:txBody>
      </p:sp>
      <p:sp>
        <p:nvSpPr>
          <p:cNvPr id="10" name="TextBox 9">
            <a:extLst>
              <a:ext uri="{FF2B5EF4-FFF2-40B4-BE49-F238E27FC236}">
                <a16:creationId xmlns:a16="http://schemas.microsoft.com/office/drawing/2014/main" id="{C21AA155-6008-B548-899D-E0778AB5DAC0}"/>
              </a:ext>
            </a:extLst>
          </p:cNvPr>
          <p:cNvSpPr txBox="1"/>
          <p:nvPr/>
        </p:nvSpPr>
        <p:spPr>
          <a:xfrm>
            <a:off x="544010" y="3846366"/>
            <a:ext cx="8385858"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An outside force </a:t>
            </a:r>
            <a:r>
              <a:rPr lang="en-US" sz="2000" dirty="0">
                <a:latin typeface="Times New Roman" panose="02020603050405020304" pitchFamily="18" charset="0"/>
                <a:cs typeface="Times New Roman" panose="02020603050405020304" pitchFamily="18" charset="0"/>
              </a:rPr>
              <a:t>can be periodic having having a frequency of application associated with it.</a:t>
            </a:r>
          </a:p>
        </p:txBody>
      </p:sp>
      <p:sp>
        <p:nvSpPr>
          <p:cNvPr id="11" name="TextBox 10">
            <a:extLst>
              <a:ext uri="{FF2B5EF4-FFF2-40B4-BE49-F238E27FC236}">
                <a16:creationId xmlns:a16="http://schemas.microsoft.com/office/drawing/2014/main" id="{3470DCDD-CFD1-224A-9AEE-1538875ED4D8}"/>
              </a:ext>
            </a:extLst>
          </p:cNvPr>
          <p:cNvSpPr txBox="1"/>
          <p:nvPr/>
        </p:nvSpPr>
        <p:spPr>
          <a:xfrm>
            <a:off x="544010" y="4708891"/>
            <a:ext cx="8385858" cy="1077218"/>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If the frequency </a:t>
            </a:r>
            <a:r>
              <a:rPr lang="en-US" sz="2000" dirty="0">
                <a:latin typeface="Times New Roman" panose="02020603050405020304" pitchFamily="18" charset="0"/>
                <a:cs typeface="Times New Roman" panose="02020603050405020304" pitchFamily="18" charset="0"/>
              </a:rPr>
              <a:t>of an applied force happens to match one of the natural frequencies of a system, energy is poured into the system by the force in a coherent way and the amplitude of motion gets bigger and bigger.    </a:t>
            </a:r>
          </a:p>
        </p:txBody>
      </p:sp>
      <p:sp>
        <p:nvSpPr>
          <p:cNvPr id="12" name="TextBox 11">
            <a:extLst>
              <a:ext uri="{FF2B5EF4-FFF2-40B4-BE49-F238E27FC236}">
                <a16:creationId xmlns:a16="http://schemas.microsoft.com/office/drawing/2014/main" id="{2882B349-F08C-3740-A20D-D7F7E4EE31A1}"/>
              </a:ext>
            </a:extLst>
          </p:cNvPr>
          <p:cNvSpPr txBox="1"/>
          <p:nvPr/>
        </p:nvSpPr>
        <p:spPr>
          <a:xfrm>
            <a:off x="544010" y="5830559"/>
            <a:ext cx="8385858" cy="461665"/>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This phenomenon </a:t>
            </a:r>
            <a:r>
              <a:rPr lang="en-US" sz="2000" dirty="0">
                <a:latin typeface="Times New Roman" panose="02020603050405020304" pitchFamily="18" charset="0"/>
                <a:cs typeface="Times New Roman" panose="02020603050405020304" pitchFamily="18" charset="0"/>
              </a:rPr>
              <a:t>is called </a:t>
            </a:r>
            <a:r>
              <a:rPr lang="en-US" sz="2000" b="1" u="sng" dirty="0">
                <a:solidFill>
                  <a:srgbClr val="FF0000"/>
                </a:solidFill>
                <a:latin typeface="Times New Roman" panose="02020603050405020304" pitchFamily="18" charset="0"/>
                <a:cs typeface="Times New Roman" panose="02020603050405020304" pitchFamily="18" charset="0"/>
              </a:rPr>
              <a:t>RESONANCE</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775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resonance?</a:t>
            </a:r>
          </a:p>
        </p:txBody>
      </p:sp>
      <p:sp>
        <p:nvSpPr>
          <p:cNvPr id="3" name="Content Placeholder 2"/>
          <p:cNvSpPr>
            <a:spLocks noGrp="1"/>
          </p:cNvSpPr>
          <p:nvPr>
            <p:ph idx="1"/>
          </p:nvPr>
        </p:nvSpPr>
        <p:spPr/>
        <p:txBody>
          <a:bodyPr/>
          <a:lstStyle/>
          <a:p>
            <a:r>
              <a:rPr lang="en-US" dirty="0">
                <a:solidFill>
                  <a:srgbClr val="FF0000"/>
                </a:solidFill>
                <a:latin typeface="Apple Chancery" panose="03020702040506060504" pitchFamily="66" charset="-79"/>
                <a:cs typeface="Apple Chancery" panose="03020702040506060504" pitchFamily="66" charset="-79"/>
              </a:rPr>
              <a:t>Pushing a</a:t>
            </a:r>
            <a:r>
              <a:rPr lang="en-US" dirty="0"/>
              <a:t> child on a swing – when should you push?</a:t>
            </a:r>
          </a:p>
          <a:p>
            <a:r>
              <a:rPr lang="en-US" dirty="0">
                <a:solidFill>
                  <a:srgbClr val="FF0000"/>
                </a:solidFill>
                <a:latin typeface="Apple Chancery" panose="03020702040506060504" pitchFamily="66" charset="-79"/>
                <a:cs typeface="Apple Chancery" panose="03020702040506060504" pitchFamily="66" charset="-79"/>
              </a:rPr>
              <a:t>Instruments</a:t>
            </a:r>
            <a:r>
              <a:rPr lang="en-US" dirty="0"/>
              <a:t> – cello string vibrates, causes wood to vibrate at same frequency and sound amplifies</a:t>
            </a:r>
          </a:p>
          <a:p>
            <a:r>
              <a:rPr lang="en-US" dirty="0">
                <a:solidFill>
                  <a:srgbClr val="FF0000"/>
                </a:solidFill>
                <a:latin typeface="Apple Chancery" panose="03020702040506060504" pitchFamily="66" charset="-79"/>
                <a:cs typeface="Apple Chancery" panose="03020702040506060504" pitchFamily="66" charset="-79"/>
              </a:rPr>
              <a:t>Sea shells sounding </a:t>
            </a:r>
            <a:r>
              <a:rPr lang="en-US" dirty="0"/>
              <a:t>like the ocean – it amplifies the ambient noise in the room</a:t>
            </a:r>
          </a:p>
          <a:p>
            <a:r>
              <a:rPr lang="en-US" dirty="0">
                <a:solidFill>
                  <a:srgbClr val="FF0000"/>
                </a:solidFill>
                <a:latin typeface="Apple Chancery" panose="03020702040506060504" pitchFamily="66" charset="-79"/>
                <a:cs typeface="Apple Chancery" panose="03020702040506060504" pitchFamily="66" charset="-79"/>
              </a:rPr>
              <a:t>Demo: tuning forks</a:t>
            </a:r>
          </a:p>
          <a:p>
            <a:r>
              <a:rPr lang="en-US" dirty="0">
                <a:solidFill>
                  <a:srgbClr val="FF0000"/>
                </a:solidFill>
                <a:latin typeface="Apple Chancery" panose="03020702040506060504" pitchFamily="66" charset="-79"/>
                <a:cs typeface="Apple Chancery" panose="03020702040506060504" pitchFamily="66" charset="-79"/>
              </a:rPr>
              <a:t>Demo: </a:t>
            </a:r>
            <a:r>
              <a:rPr lang="en-US" dirty="0" err="1">
                <a:solidFill>
                  <a:srgbClr val="FF0000"/>
                </a:solidFill>
                <a:latin typeface="Apple Chancery" panose="03020702040506060504" pitchFamily="66" charset="-79"/>
                <a:cs typeface="Apple Chancery" panose="03020702040506060504" pitchFamily="66" charset="-79"/>
              </a:rPr>
              <a:t>Chladni</a:t>
            </a:r>
            <a:r>
              <a:rPr lang="en-US" dirty="0">
                <a:solidFill>
                  <a:srgbClr val="FF0000"/>
                </a:solidFill>
                <a:latin typeface="Apple Chancery" panose="03020702040506060504" pitchFamily="66" charset="-79"/>
                <a:cs typeface="Apple Chancery" panose="03020702040506060504" pitchFamily="66" charset="-79"/>
              </a:rPr>
              <a:t> plate</a:t>
            </a:r>
          </a:p>
          <a:p>
            <a:r>
              <a:rPr lang="en-US" dirty="0">
                <a:solidFill>
                  <a:srgbClr val="FF0000"/>
                </a:solidFill>
                <a:latin typeface="Apple Chancery" panose="03020702040506060504" pitchFamily="66" charset="-79"/>
                <a:cs typeface="Apple Chancery" panose="03020702040506060504" pitchFamily="66" charset="-79"/>
                <a:hlinkClick r:id="rId2">
                  <a:extLst>
                    <a:ext uri="{A12FA001-AC4F-418D-AE19-62706E023703}">
                      <ahyp:hlinkClr xmlns:ahyp="http://schemas.microsoft.com/office/drawing/2018/hyperlinkcolor" val="tx"/>
                    </a:ext>
                  </a:extLst>
                </a:hlinkClick>
              </a:rPr>
              <a:t>Breaking glass with sound</a:t>
            </a:r>
            <a:r>
              <a:rPr lang="en-US" dirty="0">
                <a:solidFill>
                  <a:srgbClr val="FF0000"/>
                </a:solidFill>
                <a:latin typeface="Apple Chancery" panose="03020702040506060504" pitchFamily="66" charset="-79"/>
                <a:cs typeface="Apple Chancery" panose="03020702040506060504" pitchFamily="66" charset="-79"/>
              </a:rPr>
              <a:t> </a:t>
            </a:r>
            <a:r>
              <a:rPr lang="en-US" dirty="0">
                <a:hlinkClick r:id="rId3"/>
              </a:rPr>
              <a:t>–</a:t>
            </a:r>
            <a:r>
              <a:rPr lang="en-US" dirty="0"/>
              <a:t> </a:t>
            </a:r>
          </a:p>
          <a:p>
            <a:r>
              <a:rPr lang="en-US" dirty="0">
                <a:hlinkClick r:id="rId3"/>
              </a:rPr>
              <a:t>http://techtv.mit.edu/videos/2964-breaking-glass-with-sound</a:t>
            </a:r>
            <a:endParaRPr lang="en-US" dirty="0"/>
          </a:p>
        </p:txBody>
      </p:sp>
    </p:spTree>
    <p:extLst>
      <p:ext uri="{BB962C8B-B14F-4D97-AF65-F5344CB8AC3E}">
        <p14:creationId xmlns:p14="http://schemas.microsoft.com/office/powerpoint/2010/main" val="165490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Tacoma Narrows Bridge collapse</a:t>
            </a:r>
          </a:p>
        </p:txBody>
      </p:sp>
      <p:pic>
        <p:nvPicPr>
          <p:cNvPr id="4" name="SF121_512k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6219" y="1294896"/>
            <a:ext cx="6775694" cy="5081771"/>
          </a:xfrm>
          <a:prstGeom prst="rect">
            <a:avLst/>
          </a:prstGeom>
        </p:spPr>
      </p:pic>
    </p:spTree>
    <p:extLst>
      <p:ext uri="{BB962C8B-B14F-4D97-AF65-F5344CB8AC3E}">
        <p14:creationId xmlns:p14="http://schemas.microsoft.com/office/powerpoint/2010/main" val="3880571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449294" cy="4525963"/>
              </a:xfrm>
            </p:spPr>
            <p:txBody>
              <a:bodyPr>
                <a:normAutofit/>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We saw </a:t>
                </a:r>
                <a:r>
                  <a:rPr lang="en-US" sz="2000" dirty="0"/>
                  <a:t>in that video (and you know in real life) that </a:t>
                </a:r>
                <a:r>
                  <a:rPr lang="en-US" sz="2000" dirty="0">
                    <a:solidFill>
                      <a:srgbClr val="1A37BD"/>
                    </a:solidFill>
                  </a:rPr>
                  <a:t>light waves travel more quickly than sound waves</a:t>
                </a:r>
                <a:r>
                  <a:rPr lang="en-US" sz="2000" dirty="0"/>
                  <a:t>.  All waves travel </a:t>
                </a:r>
                <a:r>
                  <a:rPr lang="en-US" sz="2000" dirty="0">
                    <a:solidFill>
                      <a:srgbClr val="FF0000"/>
                    </a:solidFill>
                  </a:rPr>
                  <a:t>one wavelength in one period </a:t>
                </a:r>
                <a:r>
                  <a:rPr lang="mr-IN" sz="2000" dirty="0"/>
                  <a:t>–</a:t>
                </a:r>
                <a:r>
                  <a:rPr lang="en-US" sz="2000" dirty="0"/>
                  <a:t> if we divide those values, it gives us a </a:t>
                </a:r>
                <a:r>
                  <a:rPr lang="en-US" sz="2000" dirty="0">
                    <a:solidFill>
                      <a:srgbClr val="FF0000"/>
                    </a:solidFill>
                  </a:rPr>
                  <a:t>wave velocity</a:t>
                </a:r>
                <a:r>
                  <a:rPr lang="en-US" sz="2000" dirty="0"/>
                  <a:t>!</a:t>
                </a:r>
              </a:p>
              <a:p>
                <a:pPr marL="0" indent="0">
                  <a:buNone/>
                </a:pPr>
                <a:endParaRPr lang="en-US" sz="2000" dirty="0"/>
              </a:p>
              <a:p>
                <a:endParaRPr lang="en-US" sz="2000" dirty="0"/>
              </a:p>
              <a:p>
                <a:pPr marL="0" indent="0">
                  <a:buNone/>
                </a:pPr>
                <a:r>
                  <a:rPr lang="en-US" sz="2000" dirty="0">
                    <a:solidFill>
                      <a:srgbClr val="1A37BD"/>
                    </a:solidFill>
                  </a:rPr>
                  <a:t>Instead of </a:t>
                </a:r>
                <a:r>
                  <a:rPr lang="en-US" sz="2000" dirty="0">
                    <a:solidFill>
                      <a:srgbClr val="FF0000"/>
                    </a:solidFill>
                  </a:rPr>
                  <a:t>period</a:t>
                </a:r>
                <a:r>
                  <a:rPr lang="en-US" sz="2000" dirty="0"/>
                  <a:t>, we </a:t>
                </a:r>
                <a:r>
                  <a:rPr lang="en-US" sz="2000" dirty="0">
                    <a:solidFill>
                      <a:srgbClr val="1A37BD"/>
                    </a:solidFill>
                  </a:rPr>
                  <a:t>often know </a:t>
                </a:r>
                <a:r>
                  <a:rPr lang="en-US" sz="2000" dirty="0">
                    <a:solidFill>
                      <a:srgbClr val="FF0000"/>
                    </a:solidFill>
                  </a:rPr>
                  <a:t>frequency</a:t>
                </a:r>
                <a:r>
                  <a:rPr lang="en-US" sz="2000" dirty="0"/>
                  <a:t>.  A</a:t>
                </a:r>
                <a14:m>
                  <m:oMath xmlns:m="http://schemas.openxmlformats.org/officeDocument/2006/math">
                    <m:r>
                      <m:rPr>
                        <m:sty m:val="p"/>
                      </m:rPr>
                      <a:rPr lang="en-US" sz="2000" b="0" i="0" smtClean="0">
                        <a:latin typeface="Cambria Math" panose="02040503050406030204" pitchFamily="18" charset="0"/>
                      </a:rPr>
                      <m:t>s</m:t>
                    </m:r>
                    <m:r>
                      <a:rPr lang="en-US" sz="2000" b="0" i="0" smtClean="0">
                        <a:latin typeface="Cambria Math" panose="02040503050406030204" pitchFamily="18" charset="0"/>
                      </a:rPr>
                      <m:t> </m:t>
                    </m:r>
                    <m:r>
                      <a:rPr lang="en-US" sz="2000" b="0" i="1" smtClean="0">
                        <a:solidFill>
                          <a:srgbClr val="FF0000"/>
                        </a:solidFill>
                        <a:latin typeface="Cambria Math" charset="0"/>
                      </a:rPr>
                      <m:t>𝑇</m:t>
                    </m:r>
                    <m:r>
                      <a:rPr lang="en-US" sz="2000" b="0" i="1" smtClean="0">
                        <a:solidFill>
                          <a:srgbClr val="FF0000"/>
                        </a:solidFill>
                        <a:latin typeface="Cambria Math" charset="0"/>
                      </a:rPr>
                      <m:t>=</m:t>
                    </m:r>
                    <m:f>
                      <m:fPr>
                        <m:ctrlPr>
                          <a:rPr lang="en-US" sz="2000" b="0" i="1" smtClean="0">
                            <a:solidFill>
                              <a:srgbClr val="FF0000"/>
                            </a:solidFill>
                            <a:latin typeface="Cambria Math" panose="02040503050406030204" pitchFamily="18" charset="0"/>
                          </a:rPr>
                        </m:ctrlPr>
                      </m:fPr>
                      <m:num>
                        <m:r>
                          <a:rPr lang="en-US" sz="2000" b="0" i="1" smtClean="0">
                            <a:solidFill>
                              <a:srgbClr val="FF0000"/>
                            </a:solidFill>
                            <a:latin typeface="Cambria Math" charset="0"/>
                          </a:rPr>
                          <m:t>1</m:t>
                        </m:r>
                      </m:num>
                      <m:den>
                        <m:r>
                          <a:rPr lang="en-US" sz="2000" b="0" i="1" smtClean="0">
                            <a:solidFill>
                              <a:srgbClr val="FF0000"/>
                            </a:solidFill>
                            <a:latin typeface="Cambria Math" charset="0"/>
                            <a:ea typeface="Cambria Math" charset="0"/>
                            <a:cs typeface="Cambria Math" charset="0"/>
                          </a:rPr>
                          <m:t>𝜈</m:t>
                        </m:r>
                      </m:den>
                    </m:f>
                    <m:r>
                      <a:rPr lang="en-US" sz="2000" b="0" i="1" smtClean="0">
                        <a:latin typeface="Cambria Math" charset="0"/>
                        <a:ea typeface="Cambria Math" charset="0"/>
                        <a:cs typeface="Cambria Math" charset="0"/>
                      </a:rPr>
                      <m:t>, </m:t>
                    </m:r>
                  </m:oMath>
                </a14:m>
                <a:r>
                  <a:rPr lang="en-US" sz="2000" dirty="0"/>
                  <a:t>substitution into the above relationship yields the general expression:</a:t>
                </a:r>
              </a:p>
              <a:p>
                <a:endParaRPr lang="en-US" sz="2000" dirty="0"/>
              </a:p>
              <a:p>
                <a:endParaRPr lang="en-US" sz="2000" dirty="0"/>
              </a:p>
              <a:p>
                <a:pPr marL="0" indent="0">
                  <a:buNone/>
                </a:pPr>
                <a:r>
                  <a:rPr lang="en-US" sz="2000" dirty="0">
                    <a:solidFill>
                      <a:srgbClr val="FF0000"/>
                    </a:solidFill>
                    <a:latin typeface="Apple Chancery" panose="03020702040506060504" pitchFamily="66" charset="-79"/>
                    <a:cs typeface="Apple Chancery" panose="03020702040506060504" pitchFamily="66" charset="-79"/>
                  </a:rPr>
                  <a:t>This is known </a:t>
                </a:r>
                <a:r>
                  <a:rPr lang="en-US" sz="2000" dirty="0"/>
                  <a:t>as the </a:t>
                </a:r>
                <a:r>
                  <a:rPr lang="en-US" sz="2000" dirty="0">
                    <a:solidFill>
                      <a:srgbClr val="FF0000"/>
                    </a:solidFill>
                  </a:rPr>
                  <a:t>wave velocity equation</a:t>
                </a:r>
                <a:r>
                  <a:rPr lang="en-US" sz="2000" dirty="0"/>
                  <a:t>, and it holds true for all types of waves. For a wave in a given medium, the velocity is constant </a:t>
                </a:r>
                <a:r>
                  <a:rPr lang="mr-IN" sz="2000" dirty="0"/>
                  <a:t>–</a:t>
                </a:r>
                <a:r>
                  <a:rPr lang="en-US" sz="2000" dirty="0"/>
                  <a:t> if the medium changes, so will velocity.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449294" cy="4525963"/>
              </a:xfrm>
              <a:blipFill>
                <a:blip r:embed="rId2"/>
                <a:stretch>
                  <a:fillRect l="-1201" t="-1401"/>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Wave velocity</a:t>
            </a:r>
          </a:p>
        </p:txBody>
      </p:sp>
      <mc:AlternateContent xmlns:mc="http://schemas.openxmlformats.org/markup-compatibility/2006" xmlns:a14="http://schemas.microsoft.com/office/drawing/2010/main">
        <mc:Choice Requires="a14">
          <p:sp>
            <p:nvSpPr>
              <p:cNvPr id="4" name="TextBox 3"/>
              <p:cNvSpPr txBox="1"/>
              <p:nvPr/>
            </p:nvSpPr>
            <p:spPr>
              <a:xfrm>
                <a:off x="2576787" y="2723856"/>
                <a:ext cx="3668110" cy="67698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mr-IN" sz="2000" i="1" smtClean="0">
                              <a:solidFill>
                                <a:srgbClr val="FF0000"/>
                              </a:solidFill>
                              <a:latin typeface="Cambria Math" panose="02040503050406030204" pitchFamily="18" charset="0"/>
                            </a:rPr>
                          </m:ctrlPr>
                        </m:fPr>
                        <m:num>
                          <m:r>
                            <m:rPr>
                              <m:sty m:val="p"/>
                            </m:rPr>
                            <a:rPr lang="mr-IN" sz="2000" i="0" smtClean="0">
                              <a:solidFill>
                                <a:srgbClr val="FF0000"/>
                              </a:solidFill>
                              <a:latin typeface="Cambria Math" charset="0"/>
                              <a:ea typeface="Cambria Math" charset="0"/>
                              <a:cs typeface="Cambria Math" charset="0"/>
                            </a:rPr>
                            <m:t>λ</m:t>
                          </m:r>
                        </m:num>
                        <m:den>
                          <m:r>
                            <m:rPr>
                              <m:sty m:val="p"/>
                            </m:rPr>
                            <a:rPr lang="en-US" sz="2000" b="0" i="0" smtClean="0">
                              <a:solidFill>
                                <a:srgbClr val="FF0000"/>
                              </a:solidFill>
                              <a:latin typeface="Cambria Math" charset="0"/>
                            </a:rPr>
                            <m:t>T</m:t>
                          </m:r>
                        </m:den>
                      </m:f>
                      <m:r>
                        <a:rPr lang="en-US" sz="2000" b="0" i="0" smtClean="0">
                          <a:solidFill>
                            <a:srgbClr val="FF0000"/>
                          </a:solidFill>
                          <a:latin typeface="Cambria Math" charset="0"/>
                        </a:rPr>
                        <m:t>=</m:t>
                      </m:r>
                      <m:r>
                        <m:rPr>
                          <m:sty m:val="p"/>
                        </m:rPr>
                        <a:rPr lang="en-US" sz="2000" b="0" i="0" smtClean="0">
                          <a:solidFill>
                            <a:srgbClr val="FF0000"/>
                          </a:solidFill>
                          <a:latin typeface="Cambria Math" charset="0"/>
                        </a:rPr>
                        <m:t>velocity</m:t>
                      </m:r>
                      <m:r>
                        <a:rPr lang="en-US" sz="2000" b="0" i="0" smtClean="0">
                          <a:solidFill>
                            <a:srgbClr val="FF0000"/>
                          </a:solidFill>
                          <a:latin typeface="Cambria Math" panose="02040503050406030204" pitchFamily="18" charset="0"/>
                        </a:rPr>
                        <m:t> </m:t>
                      </m:r>
                      <m:r>
                        <m:rPr>
                          <m:sty m:val="p"/>
                        </m:rPr>
                        <a:rPr lang="en-US" sz="2000" b="0" i="0" smtClean="0">
                          <a:solidFill>
                            <a:schemeClr val="tx1"/>
                          </a:solidFill>
                          <a:latin typeface="Cambria Math" panose="02040503050406030204" pitchFamily="18" charset="0"/>
                        </a:rPr>
                        <m:t>in</m:t>
                      </m:r>
                      <m:r>
                        <a:rPr lang="en-US" sz="2000" b="0" i="0" smtClean="0">
                          <a:solidFill>
                            <a:srgbClr val="FF0000"/>
                          </a:solidFill>
                          <a:latin typeface="Cambria Math" panose="02040503050406030204" pitchFamily="18" charset="0"/>
                        </a:rPr>
                        <m:t> </m:t>
                      </m:r>
                      <m:r>
                        <m:rPr>
                          <m:sty m:val="p"/>
                        </m:rPr>
                        <a:rPr lang="en-US" sz="2000" b="0" i="0" smtClean="0">
                          <a:solidFill>
                            <a:srgbClr val="FF0000"/>
                          </a:solidFill>
                          <a:latin typeface="Cambria Math" panose="02040503050406030204" pitchFamily="18" charset="0"/>
                        </a:rPr>
                        <m:t>m</m:t>
                      </m:r>
                      <m:r>
                        <a:rPr lang="en-US" sz="2000" b="0" i="0" smtClean="0">
                          <a:solidFill>
                            <a:srgbClr val="FF0000"/>
                          </a:solidFill>
                          <a:latin typeface="Cambria Math" panose="02040503050406030204" pitchFamily="18" charset="0"/>
                        </a:rPr>
                        <m:t>/</m:t>
                      </m:r>
                      <m:r>
                        <m:rPr>
                          <m:sty m:val="p"/>
                        </m:rPr>
                        <a:rPr lang="en-US" sz="2000" b="0" i="0" smtClean="0">
                          <a:solidFill>
                            <a:srgbClr val="FF0000"/>
                          </a:solidFill>
                          <a:latin typeface="Cambria Math" panose="02040503050406030204" pitchFamily="18" charset="0"/>
                        </a:rPr>
                        <m:t>s</m:t>
                      </m:r>
                      <m:r>
                        <a:rPr lang="en-US" sz="2000" b="0" i="0" smtClean="0">
                          <a:solidFill>
                            <a:srgbClr val="FF0000"/>
                          </a:solidFill>
                          <a:latin typeface="Cambria Math" panose="02040503050406030204" pitchFamily="18" charset="0"/>
                        </a:rPr>
                        <m:t> </m:t>
                      </m:r>
                    </m:oMath>
                  </m:oMathPara>
                </a14:m>
                <a:endParaRPr lang="en-US" sz="2000"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576787" y="2723856"/>
                <a:ext cx="3668110" cy="676980"/>
              </a:xfrm>
              <a:prstGeom prst="rect">
                <a:avLst/>
              </a:prstGeom>
              <a:blipFill>
                <a:blip r:embed="rId3"/>
                <a:stretch>
                  <a:fillRect b="-5556"/>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0A03CA3E-645E-134F-B362-C24DC0D4FCB8}"/>
              </a:ext>
            </a:extLst>
          </p:cNvPr>
          <p:cNvGrpSpPr/>
          <p:nvPr/>
        </p:nvGrpSpPr>
        <p:grpSpPr>
          <a:xfrm>
            <a:off x="3656361" y="4349800"/>
            <a:ext cx="1162621" cy="488909"/>
            <a:chOff x="3332428" y="4104112"/>
            <a:chExt cx="1162621" cy="488909"/>
          </a:xfrm>
        </p:grpSpPr>
        <p:sp>
          <p:nvSpPr>
            <p:cNvPr id="6" name="Rectangle 5"/>
            <p:cNvSpPr/>
            <p:nvPr/>
          </p:nvSpPr>
          <p:spPr>
            <a:xfrm>
              <a:off x="3415862" y="4104112"/>
              <a:ext cx="1019504" cy="4889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p:cNvSpPr txBox="1"/>
                <p:nvPr/>
              </p:nvSpPr>
              <p:spPr>
                <a:xfrm>
                  <a:off x="3332428" y="4133261"/>
                  <a:ext cx="116262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charset="0"/>
                          </a:rPr>
                          <m:t>𝒗</m:t>
                        </m:r>
                        <m:r>
                          <a:rPr lang="en-US" sz="2000" b="1" i="1" smtClean="0">
                            <a:solidFill>
                              <a:schemeClr val="tx1"/>
                            </a:solidFill>
                            <a:latin typeface="Cambria Math" charset="0"/>
                          </a:rPr>
                          <m:t>=</m:t>
                        </m:r>
                        <m:r>
                          <a:rPr lang="en-US" sz="2000" b="1" i="1" smtClean="0">
                            <a:solidFill>
                              <a:schemeClr val="tx1"/>
                            </a:solidFill>
                            <a:latin typeface="Cambria Math" charset="0"/>
                            <a:ea typeface="Cambria Math" charset="0"/>
                            <a:cs typeface="Cambria Math" charset="0"/>
                          </a:rPr>
                          <m:t>𝝀𝝂</m:t>
                        </m:r>
                      </m:oMath>
                    </m:oMathPara>
                  </a14:m>
                  <a:endParaRPr lang="en-US" b="1"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332428" y="4133261"/>
                  <a:ext cx="1162621" cy="400110"/>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61787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dissolv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1515"/>
          </a:xfrm>
        </p:spPr>
        <p:txBody>
          <a:bodyPr>
            <a:normAutofit fontScale="90000"/>
          </a:bodyPr>
          <a:lstStyle/>
          <a:p>
            <a:r>
              <a:rPr lang="en-US" dirty="0"/>
              <a:t>Waves</a:t>
            </a:r>
          </a:p>
        </p:txBody>
      </p:sp>
      <p:sp>
        <p:nvSpPr>
          <p:cNvPr id="7" name="TextBox 6">
            <a:extLst>
              <a:ext uri="{FF2B5EF4-FFF2-40B4-BE49-F238E27FC236}">
                <a16:creationId xmlns:a16="http://schemas.microsoft.com/office/drawing/2014/main" id="{24A3B65C-D3FA-5D43-BF01-0C9A35A8AC61}"/>
              </a:ext>
            </a:extLst>
          </p:cNvPr>
          <p:cNvSpPr txBox="1"/>
          <p:nvPr/>
        </p:nvSpPr>
        <p:spPr>
          <a:xfrm>
            <a:off x="178676" y="786640"/>
            <a:ext cx="8853706" cy="461665"/>
          </a:xfrm>
          <a:prstGeom prst="rect">
            <a:avLst/>
          </a:prstGeom>
          <a:noFill/>
        </p:spPr>
        <p:txBody>
          <a:bodyPr wrap="non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Mechanical waves </a:t>
            </a:r>
            <a:r>
              <a:rPr lang="en-US" sz="2000" dirty="0">
                <a:latin typeface="Times New Roman" panose="02020603050405020304" pitchFamily="18" charset="0"/>
                <a:cs typeface="Times New Roman" panose="02020603050405020304" pitchFamily="18" charset="0"/>
              </a:rPr>
              <a:t>are the </a:t>
            </a:r>
            <a:r>
              <a:rPr lang="en-US" sz="2000" dirty="0">
                <a:solidFill>
                  <a:srgbClr val="1A37BD"/>
                </a:solidFill>
                <a:latin typeface="Times New Roman" panose="02020603050405020304" pitchFamily="18" charset="0"/>
                <a:cs typeface="Times New Roman" panose="02020603050405020304" pitchFamily="18" charset="0"/>
              </a:rPr>
              <a:t>propagation of a </a:t>
            </a:r>
            <a:r>
              <a:rPr lang="en-US" sz="2000" dirty="0">
                <a:solidFill>
                  <a:srgbClr val="FF0000"/>
                </a:solidFill>
                <a:latin typeface="Times New Roman" panose="02020603050405020304" pitchFamily="18" charset="0"/>
                <a:cs typeface="Times New Roman" panose="02020603050405020304" pitchFamily="18" charset="0"/>
              </a:rPr>
              <a:t>DISTURBANCE</a:t>
            </a:r>
            <a:r>
              <a:rPr lang="en-US" sz="2000" dirty="0">
                <a:solidFill>
                  <a:srgbClr val="1A37BD"/>
                </a:solidFill>
                <a:latin typeface="Times New Roman" panose="02020603050405020304" pitchFamily="18" charset="0"/>
                <a:cs typeface="Times New Roman" panose="02020603050405020304" pitchFamily="18" charset="0"/>
              </a:rPr>
              <a:t> through a medium</a:t>
            </a:r>
            <a:r>
              <a:rPr lang="en-US" sz="2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14ED085-DED2-D747-BE80-315FB78DFEAF}"/>
              </a:ext>
            </a:extLst>
          </p:cNvPr>
          <p:cNvSpPr txBox="1"/>
          <p:nvPr/>
        </p:nvSpPr>
        <p:spPr>
          <a:xfrm>
            <a:off x="634223" y="1256846"/>
            <a:ext cx="8151541" cy="707886"/>
          </a:xfrm>
          <a:prstGeom prst="rect">
            <a:avLst/>
          </a:prstGeom>
          <a:noFill/>
        </p:spPr>
        <p:txBody>
          <a:bodyPr wrap="squar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Note that </a:t>
            </a:r>
            <a:r>
              <a:rPr lang="en-US" sz="2000" dirty="0">
                <a:solidFill>
                  <a:srgbClr val="1A37BD"/>
                </a:solidFill>
                <a:latin typeface="Times New Roman" panose="02020603050405020304" pitchFamily="18" charset="0"/>
                <a:cs typeface="Times New Roman" panose="02020603050405020304" pitchFamily="18" charset="0"/>
              </a:rPr>
              <a:t>light</a:t>
            </a:r>
            <a:r>
              <a:rPr lang="en-US" sz="2000" dirty="0">
                <a:latin typeface="Times New Roman" panose="02020603050405020304" pitchFamily="18" charset="0"/>
                <a:cs typeface="Times New Roman" panose="02020603050405020304" pitchFamily="18" charset="0"/>
              </a:rPr>
              <a:t> is </a:t>
            </a:r>
            <a:r>
              <a:rPr lang="en-US" sz="2000" dirty="0">
                <a:solidFill>
                  <a:srgbClr val="1A37BD"/>
                </a:solidFill>
                <a:latin typeface="Times New Roman" panose="02020603050405020304" pitchFamily="18" charset="0"/>
                <a:cs typeface="Times New Roman" panose="02020603050405020304" pitchFamily="18" charset="0"/>
              </a:rPr>
              <a:t>not a mechanical wave </a:t>
            </a:r>
            <a:r>
              <a:rPr lang="en-US" sz="2000" dirty="0">
                <a:latin typeface="Times New Roman" panose="02020603050405020304" pitchFamily="18" charset="0"/>
                <a:cs typeface="Times New Roman" panose="02020603050405020304" pitchFamily="18" charset="0"/>
              </a:rPr>
              <a:t>as it has no medium through which it propagates—we’ll talk about electromagnetic waves later . . .  </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E7AD5C1-7CCA-2E48-9459-99F96383572D}"/>
              </a:ext>
            </a:extLst>
          </p:cNvPr>
          <p:cNvSpPr txBox="1"/>
          <p:nvPr/>
        </p:nvSpPr>
        <p:spPr>
          <a:xfrm>
            <a:off x="634223" y="2016242"/>
            <a:ext cx="8328565" cy="400110"/>
          </a:xfrm>
          <a:prstGeom prst="rect">
            <a:avLst/>
          </a:prstGeom>
          <a:noFill/>
        </p:spPr>
        <p:txBody>
          <a:bodyPr wrap="squar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Note also </a:t>
            </a:r>
            <a:r>
              <a:rPr lang="en-US" sz="2000" dirty="0">
                <a:latin typeface="Times New Roman" panose="02020603050405020304" pitchFamily="18" charset="0"/>
                <a:cs typeface="Times New Roman" panose="02020603050405020304" pitchFamily="18" charset="0"/>
              </a:rPr>
              <a:t>that</a:t>
            </a:r>
            <a:r>
              <a:rPr lang="en-US" sz="2000" dirty="0">
                <a:solidFill>
                  <a:srgbClr val="FF0000"/>
                </a:solidFill>
                <a:latin typeface="Apple Chancery" panose="03020702040506060504" pitchFamily="66" charset="-79"/>
                <a:cs typeface="Apple Chancery" panose="03020702040506060504" pitchFamily="66" charset="-79"/>
              </a:rPr>
              <a:t> </a:t>
            </a:r>
            <a:r>
              <a:rPr lang="en-US" sz="2000" dirty="0">
                <a:latin typeface="Times New Roman" panose="02020603050405020304" pitchFamily="18" charset="0"/>
                <a:cs typeface="Times New Roman" panose="02020603050405020304" pitchFamily="18" charset="0"/>
              </a:rPr>
              <a:t>what makes </a:t>
            </a:r>
            <a:r>
              <a:rPr lang="en-US" sz="2000" dirty="0">
                <a:solidFill>
                  <a:srgbClr val="1A37BD"/>
                </a:solidFill>
                <a:latin typeface="Times New Roman" panose="02020603050405020304" pitchFamily="18" charset="0"/>
                <a:cs typeface="Times New Roman" panose="02020603050405020304" pitchFamily="18" charset="0"/>
              </a:rPr>
              <a:t>waves</a:t>
            </a:r>
            <a:r>
              <a:rPr lang="en-US" sz="2000" dirty="0">
                <a:latin typeface="Times New Roman" panose="02020603050405020304" pitchFamily="18" charset="0"/>
                <a:cs typeface="Times New Roman" panose="02020603050405020304" pitchFamily="18" charset="0"/>
              </a:rPr>
              <a:t> </a:t>
            </a:r>
            <a:r>
              <a:rPr lang="en-US" sz="2000" dirty="0">
                <a:solidFill>
                  <a:srgbClr val="1A37BD"/>
                </a:solidFill>
                <a:latin typeface="Times New Roman" panose="02020603050405020304" pitchFamily="18" charset="0"/>
                <a:cs typeface="Times New Roman" panose="02020603050405020304" pitchFamily="18" charset="0"/>
              </a:rPr>
              <a:t>useful</a:t>
            </a:r>
            <a:r>
              <a:rPr lang="en-US" sz="2000" dirty="0">
                <a:latin typeface="Times New Roman" panose="02020603050405020304" pitchFamily="18" charset="0"/>
                <a:cs typeface="Times New Roman" panose="02020603050405020304" pitchFamily="18" charset="0"/>
              </a:rPr>
              <a:t> is that they all </a:t>
            </a:r>
            <a:r>
              <a:rPr lang="en-US" sz="2000" dirty="0">
                <a:solidFill>
                  <a:srgbClr val="1A37BD"/>
                </a:solidFill>
                <a:latin typeface="Times New Roman" panose="02020603050405020304" pitchFamily="18" charset="0"/>
                <a:cs typeface="Times New Roman" panose="02020603050405020304" pitchFamily="18" charset="0"/>
              </a:rPr>
              <a:t>carry energy </a:t>
            </a:r>
            <a:r>
              <a:rPr lang="en-US" sz="2000" dirty="0">
                <a:latin typeface="Times New Roman" panose="02020603050405020304" pitchFamily="18" charset="0"/>
                <a:cs typeface="Times New Roman" panose="02020603050405020304" pitchFamily="18" charset="0"/>
              </a:rPr>
              <a:t>. . .  </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F8D35CB-B46B-EA44-8834-217596B32FC9}"/>
              </a:ext>
            </a:extLst>
          </p:cNvPr>
          <p:cNvSpPr txBox="1"/>
          <p:nvPr/>
        </p:nvSpPr>
        <p:spPr>
          <a:xfrm>
            <a:off x="178676" y="2565333"/>
            <a:ext cx="8797158"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A transverse waves </a:t>
            </a:r>
            <a:r>
              <a:rPr lang="en-US" sz="2000" dirty="0">
                <a:latin typeface="Times New Roman" panose="02020603050405020304" pitchFamily="18" charset="0"/>
                <a:cs typeface="Times New Roman" panose="02020603050405020304" pitchFamily="18" charset="0"/>
              </a:rPr>
              <a:t>is a </a:t>
            </a:r>
            <a:r>
              <a:rPr lang="en-US" sz="2000" dirty="0">
                <a:solidFill>
                  <a:srgbClr val="1A37BD"/>
                </a:solidFill>
                <a:latin typeface="Times New Roman" panose="02020603050405020304" pitchFamily="18" charset="0"/>
                <a:cs typeface="Times New Roman" panose="02020603050405020304" pitchFamily="18" charset="0"/>
              </a:rPr>
              <a:t>mechanical wave </a:t>
            </a:r>
            <a:r>
              <a:rPr lang="en-US" sz="2000" dirty="0">
                <a:latin typeface="Times New Roman" panose="02020603050405020304" pitchFamily="18" charset="0"/>
                <a:cs typeface="Times New Roman" panose="02020603050405020304" pitchFamily="18" charset="0"/>
              </a:rPr>
              <a:t>that is </a:t>
            </a:r>
            <a:r>
              <a:rPr lang="en-US" sz="2000" dirty="0">
                <a:solidFill>
                  <a:srgbClr val="1A37BD"/>
                </a:solidFill>
                <a:latin typeface="Times New Roman" panose="02020603050405020304" pitchFamily="18" charset="0"/>
                <a:cs typeface="Times New Roman" panose="02020603050405020304" pitchFamily="18" charset="0"/>
              </a:rPr>
              <a:t>produced by </a:t>
            </a:r>
            <a:r>
              <a:rPr lang="en-US" sz="2000" dirty="0">
                <a:latin typeface="Times New Roman" panose="02020603050405020304" pitchFamily="18" charset="0"/>
                <a:cs typeface="Times New Roman" panose="02020603050405020304" pitchFamily="18" charset="0"/>
              </a:rPr>
              <a:t>a </a:t>
            </a:r>
            <a:r>
              <a:rPr lang="en-US" sz="2000" dirty="0">
                <a:solidFill>
                  <a:srgbClr val="FF0000"/>
                </a:solidFill>
                <a:latin typeface="Times New Roman" panose="02020603050405020304" pitchFamily="18" charset="0"/>
                <a:cs typeface="Times New Roman" panose="02020603050405020304" pitchFamily="18" charset="0"/>
              </a:rPr>
              <a:t>force</a:t>
            </a:r>
            <a:r>
              <a:rPr lang="en-US" sz="2000" dirty="0">
                <a:latin typeface="Times New Roman" panose="02020603050405020304" pitchFamily="18" charset="0"/>
                <a:cs typeface="Times New Roman" panose="02020603050405020304" pitchFamily="18" charset="0"/>
              </a:rPr>
              <a:t> that is applied</a:t>
            </a:r>
            <a:r>
              <a:rPr lang="en-US" sz="2000" dirty="0">
                <a:solidFill>
                  <a:srgbClr val="FF0000"/>
                </a:solidFill>
                <a:latin typeface="Times New Roman" panose="02020603050405020304" pitchFamily="18" charset="0"/>
                <a:cs typeface="Times New Roman" panose="02020603050405020304" pitchFamily="18" charset="0"/>
              </a:rPr>
              <a:t> perpendicular to </a:t>
            </a:r>
            <a:r>
              <a:rPr lang="en-US" sz="2000" dirty="0">
                <a:latin typeface="Times New Roman" panose="02020603050405020304" pitchFamily="18" charset="0"/>
                <a:cs typeface="Times New Roman" panose="02020603050405020304" pitchFamily="18" charset="0"/>
              </a:rPr>
              <a:t>the </a:t>
            </a:r>
            <a:r>
              <a:rPr lang="en-US" sz="2000" dirty="0">
                <a:solidFill>
                  <a:srgbClr val="1A37BD"/>
                </a:solidFill>
                <a:latin typeface="Times New Roman" panose="02020603050405020304" pitchFamily="18" charset="0"/>
                <a:cs typeface="Times New Roman" panose="02020603050405020304" pitchFamily="18" charset="0"/>
              </a:rPr>
              <a:t>direction of the wave’s propagation </a:t>
            </a:r>
            <a:r>
              <a:rPr lang="en-US" sz="2000" dirty="0">
                <a:latin typeface="Times New Roman" panose="02020603050405020304" pitchFamily="18" charset="0"/>
                <a:cs typeface="Times New Roman" panose="02020603050405020304" pitchFamily="18" charset="0"/>
              </a:rPr>
              <a:t>through its medium.</a:t>
            </a:r>
          </a:p>
        </p:txBody>
      </p:sp>
      <p:sp>
        <p:nvSpPr>
          <p:cNvPr id="12" name="TextBox 11">
            <a:extLst>
              <a:ext uri="{FF2B5EF4-FFF2-40B4-BE49-F238E27FC236}">
                <a16:creationId xmlns:a16="http://schemas.microsoft.com/office/drawing/2014/main" id="{B6717F73-9F67-9B46-AA4D-B164B0126405}"/>
              </a:ext>
            </a:extLst>
          </p:cNvPr>
          <p:cNvSpPr txBox="1"/>
          <p:nvPr/>
        </p:nvSpPr>
        <p:spPr>
          <a:xfrm>
            <a:off x="173421" y="3434332"/>
            <a:ext cx="8797158" cy="769441"/>
          </a:xfrm>
          <a:prstGeom prst="rect">
            <a:avLst/>
          </a:prstGeom>
          <a:noFill/>
        </p:spPr>
        <p:txBody>
          <a:bodyPr wrap="square" rtlCol="0">
            <a:spAutoFit/>
          </a:bodyPr>
          <a:lstStyle/>
          <a:p>
            <a:r>
              <a:rPr lang="en-US" sz="2400" dirty="0">
                <a:solidFill>
                  <a:srgbClr val="FF0000"/>
                </a:solidFill>
                <a:latin typeface="Apple Chancery" panose="03020702040506060504" pitchFamily="66" charset="-79"/>
                <a:cs typeface="Apple Chancery" panose="03020702040506060504" pitchFamily="66" charset="-79"/>
              </a:rPr>
              <a:t>A longitudinal waves </a:t>
            </a:r>
            <a:r>
              <a:rPr lang="en-US" sz="2000" dirty="0">
                <a:latin typeface="Times New Roman" panose="02020603050405020304" pitchFamily="18" charset="0"/>
                <a:cs typeface="Times New Roman" panose="02020603050405020304" pitchFamily="18" charset="0"/>
              </a:rPr>
              <a:t>is a </a:t>
            </a:r>
            <a:r>
              <a:rPr lang="en-US" sz="2000" dirty="0">
                <a:solidFill>
                  <a:srgbClr val="1A37BD"/>
                </a:solidFill>
                <a:latin typeface="Times New Roman" panose="02020603050405020304" pitchFamily="18" charset="0"/>
                <a:cs typeface="Times New Roman" panose="02020603050405020304" pitchFamily="18" charset="0"/>
              </a:rPr>
              <a:t>mechanical wave </a:t>
            </a:r>
            <a:r>
              <a:rPr lang="en-US" sz="2000" dirty="0">
                <a:latin typeface="Times New Roman" panose="02020603050405020304" pitchFamily="18" charset="0"/>
                <a:cs typeface="Times New Roman" panose="02020603050405020304" pitchFamily="18" charset="0"/>
              </a:rPr>
              <a:t>that is </a:t>
            </a:r>
            <a:r>
              <a:rPr lang="en-US" sz="2000" dirty="0">
                <a:solidFill>
                  <a:srgbClr val="1A37BD"/>
                </a:solidFill>
                <a:latin typeface="Times New Roman" panose="02020603050405020304" pitchFamily="18" charset="0"/>
                <a:cs typeface="Times New Roman" panose="02020603050405020304" pitchFamily="18" charset="0"/>
              </a:rPr>
              <a:t>produced by </a:t>
            </a:r>
            <a:r>
              <a:rPr lang="en-US" sz="2000" dirty="0">
                <a:latin typeface="Times New Roman" panose="02020603050405020304" pitchFamily="18" charset="0"/>
                <a:cs typeface="Times New Roman" panose="02020603050405020304" pitchFamily="18" charset="0"/>
              </a:rPr>
              <a:t>a </a:t>
            </a:r>
            <a:r>
              <a:rPr lang="en-US" sz="2000" dirty="0">
                <a:solidFill>
                  <a:srgbClr val="FF0000"/>
                </a:solidFill>
                <a:latin typeface="Times New Roman" panose="02020603050405020304" pitchFamily="18" charset="0"/>
                <a:cs typeface="Times New Roman" panose="02020603050405020304" pitchFamily="18" charset="0"/>
              </a:rPr>
              <a:t>force</a:t>
            </a:r>
            <a:r>
              <a:rPr lang="en-US" sz="2000" dirty="0">
                <a:latin typeface="Times New Roman" panose="02020603050405020304" pitchFamily="18" charset="0"/>
                <a:cs typeface="Times New Roman" panose="02020603050405020304" pitchFamily="18" charset="0"/>
              </a:rPr>
              <a:t> that is applied</a:t>
            </a:r>
            <a:r>
              <a:rPr lang="en-US" sz="2000" dirty="0">
                <a:solidFill>
                  <a:srgbClr val="FF0000"/>
                </a:solidFill>
                <a:latin typeface="Times New Roman" panose="02020603050405020304" pitchFamily="18" charset="0"/>
                <a:cs typeface="Times New Roman" panose="02020603050405020304" pitchFamily="18" charset="0"/>
              </a:rPr>
              <a:t> parallel to </a:t>
            </a:r>
            <a:r>
              <a:rPr lang="en-US" sz="2000" dirty="0">
                <a:latin typeface="Times New Roman" panose="02020603050405020304" pitchFamily="18" charset="0"/>
                <a:cs typeface="Times New Roman" panose="02020603050405020304" pitchFamily="18" charset="0"/>
              </a:rPr>
              <a:t>the </a:t>
            </a:r>
            <a:r>
              <a:rPr lang="en-US" sz="2000" dirty="0">
                <a:solidFill>
                  <a:srgbClr val="1A37BD"/>
                </a:solidFill>
                <a:latin typeface="Times New Roman" panose="02020603050405020304" pitchFamily="18" charset="0"/>
                <a:cs typeface="Times New Roman" panose="02020603050405020304" pitchFamily="18" charset="0"/>
              </a:rPr>
              <a:t>direction of the wave’s propagation </a:t>
            </a:r>
            <a:r>
              <a:rPr lang="en-US" sz="2000" dirty="0">
                <a:latin typeface="Times New Roman" panose="02020603050405020304" pitchFamily="18" charset="0"/>
                <a:cs typeface="Times New Roman" panose="02020603050405020304" pitchFamily="18" charset="0"/>
              </a:rPr>
              <a:t>through its medium.</a:t>
            </a:r>
          </a:p>
        </p:txBody>
      </p:sp>
      <p:sp>
        <p:nvSpPr>
          <p:cNvPr id="47" name="Freeform 46">
            <a:extLst>
              <a:ext uri="{FF2B5EF4-FFF2-40B4-BE49-F238E27FC236}">
                <a16:creationId xmlns:a16="http://schemas.microsoft.com/office/drawing/2014/main" id="{7A3B9914-1BA3-714F-8495-50A86665B9E2}"/>
              </a:ext>
            </a:extLst>
          </p:cNvPr>
          <p:cNvSpPr/>
          <p:nvPr/>
        </p:nvSpPr>
        <p:spPr>
          <a:xfrm>
            <a:off x="4429496" y="4203865"/>
            <a:ext cx="237507" cy="2636322"/>
          </a:xfrm>
          <a:custGeom>
            <a:avLst/>
            <a:gdLst>
              <a:gd name="connsiteX0" fmla="*/ 95003 w 237507"/>
              <a:gd name="connsiteY0" fmla="*/ 0 h 2636322"/>
              <a:gd name="connsiteX1" fmla="*/ 23751 w 237507"/>
              <a:gd name="connsiteY1" fmla="*/ 130629 h 2636322"/>
              <a:gd name="connsiteX2" fmla="*/ 11875 w 237507"/>
              <a:gd name="connsiteY2" fmla="*/ 166254 h 2636322"/>
              <a:gd name="connsiteX3" fmla="*/ 0 w 237507"/>
              <a:gd name="connsiteY3" fmla="*/ 201880 h 2636322"/>
              <a:gd name="connsiteX4" fmla="*/ 11875 w 237507"/>
              <a:gd name="connsiteY4" fmla="*/ 273132 h 2636322"/>
              <a:gd name="connsiteX5" fmla="*/ 35626 w 237507"/>
              <a:gd name="connsiteY5" fmla="*/ 344384 h 2636322"/>
              <a:gd name="connsiteX6" fmla="*/ 47501 w 237507"/>
              <a:gd name="connsiteY6" fmla="*/ 380010 h 2636322"/>
              <a:gd name="connsiteX7" fmla="*/ 59377 w 237507"/>
              <a:gd name="connsiteY7" fmla="*/ 415636 h 2636322"/>
              <a:gd name="connsiteX8" fmla="*/ 95003 w 237507"/>
              <a:gd name="connsiteY8" fmla="*/ 427512 h 2636322"/>
              <a:gd name="connsiteX9" fmla="*/ 118753 w 237507"/>
              <a:gd name="connsiteY9" fmla="*/ 463138 h 2636322"/>
              <a:gd name="connsiteX10" fmla="*/ 142504 w 237507"/>
              <a:gd name="connsiteY10" fmla="*/ 534390 h 2636322"/>
              <a:gd name="connsiteX11" fmla="*/ 178130 w 237507"/>
              <a:gd name="connsiteY11" fmla="*/ 558140 h 2636322"/>
              <a:gd name="connsiteX12" fmla="*/ 190005 w 237507"/>
              <a:gd name="connsiteY12" fmla="*/ 593766 h 2636322"/>
              <a:gd name="connsiteX13" fmla="*/ 237507 w 237507"/>
              <a:gd name="connsiteY13" fmla="*/ 665018 h 2636322"/>
              <a:gd name="connsiteX14" fmla="*/ 213756 w 237507"/>
              <a:gd name="connsiteY14" fmla="*/ 855023 h 2636322"/>
              <a:gd name="connsiteX15" fmla="*/ 201881 w 237507"/>
              <a:gd name="connsiteY15" fmla="*/ 890649 h 2636322"/>
              <a:gd name="connsiteX16" fmla="*/ 178130 w 237507"/>
              <a:gd name="connsiteY16" fmla="*/ 926275 h 2636322"/>
              <a:gd name="connsiteX17" fmla="*/ 118753 w 237507"/>
              <a:gd name="connsiteY17" fmla="*/ 1033153 h 2636322"/>
              <a:gd name="connsiteX18" fmla="*/ 95003 w 237507"/>
              <a:gd name="connsiteY18" fmla="*/ 1068779 h 2636322"/>
              <a:gd name="connsiteX19" fmla="*/ 71252 w 237507"/>
              <a:gd name="connsiteY19" fmla="*/ 1140031 h 2636322"/>
              <a:gd name="connsiteX20" fmla="*/ 83127 w 237507"/>
              <a:gd name="connsiteY20" fmla="*/ 1353787 h 2636322"/>
              <a:gd name="connsiteX21" fmla="*/ 106878 w 237507"/>
              <a:gd name="connsiteY21" fmla="*/ 1425039 h 2636322"/>
              <a:gd name="connsiteX22" fmla="*/ 118753 w 237507"/>
              <a:gd name="connsiteY22" fmla="*/ 1460665 h 2636322"/>
              <a:gd name="connsiteX23" fmla="*/ 130629 w 237507"/>
              <a:gd name="connsiteY23" fmla="*/ 1496291 h 2636322"/>
              <a:gd name="connsiteX24" fmla="*/ 118753 w 237507"/>
              <a:gd name="connsiteY24" fmla="*/ 1745673 h 2636322"/>
              <a:gd name="connsiteX25" fmla="*/ 95003 w 237507"/>
              <a:gd name="connsiteY25" fmla="*/ 1816925 h 2636322"/>
              <a:gd name="connsiteX26" fmla="*/ 106878 w 237507"/>
              <a:gd name="connsiteY26" fmla="*/ 1852551 h 2636322"/>
              <a:gd name="connsiteX27" fmla="*/ 130629 w 237507"/>
              <a:gd name="connsiteY27" fmla="*/ 1888177 h 2636322"/>
              <a:gd name="connsiteX28" fmla="*/ 95003 w 237507"/>
              <a:gd name="connsiteY28" fmla="*/ 2078182 h 2636322"/>
              <a:gd name="connsiteX29" fmla="*/ 83127 w 237507"/>
              <a:gd name="connsiteY29" fmla="*/ 2113808 h 2636322"/>
              <a:gd name="connsiteX30" fmla="*/ 35626 w 237507"/>
              <a:gd name="connsiteY30" fmla="*/ 2185060 h 2636322"/>
              <a:gd name="connsiteX31" fmla="*/ 11875 w 237507"/>
              <a:gd name="connsiteY31" fmla="*/ 2220686 h 2636322"/>
              <a:gd name="connsiteX32" fmla="*/ 23751 w 237507"/>
              <a:gd name="connsiteY32" fmla="*/ 2315688 h 2636322"/>
              <a:gd name="connsiteX33" fmla="*/ 83127 w 237507"/>
              <a:gd name="connsiteY33" fmla="*/ 2386940 h 2636322"/>
              <a:gd name="connsiteX34" fmla="*/ 106878 w 237507"/>
              <a:gd name="connsiteY34" fmla="*/ 2422566 h 2636322"/>
              <a:gd name="connsiteX35" fmla="*/ 118753 w 237507"/>
              <a:gd name="connsiteY35" fmla="*/ 2636322 h 263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7507" h="2636322">
                <a:moveTo>
                  <a:pt x="95003" y="0"/>
                </a:moveTo>
                <a:cubicBezTo>
                  <a:pt x="31859" y="78929"/>
                  <a:pt x="55518" y="35328"/>
                  <a:pt x="23751" y="130629"/>
                </a:cubicBezTo>
                <a:lnTo>
                  <a:pt x="11875" y="166254"/>
                </a:lnTo>
                <a:lnTo>
                  <a:pt x="0" y="201880"/>
                </a:lnTo>
                <a:cubicBezTo>
                  <a:pt x="3958" y="225631"/>
                  <a:pt x="6035" y="249773"/>
                  <a:pt x="11875" y="273132"/>
                </a:cubicBezTo>
                <a:cubicBezTo>
                  <a:pt x="17947" y="297420"/>
                  <a:pt x="27709" y="320633"/>
                  <a:pt x="35626" y="344384"/>
                </a:cubicBezTo>
                <a:lnTo>
                  <a:pt x="47501" y="380010"/>
                </a:lnTo>
                <a:cubicBezTo>
                  <a:pt x="51460" y="391885"/>
                  <a:pt x="47502" y="411677"/>
                  <a:pt x="59377" y="415636"/>
                </a:cubicBezTo>
                <a:lnTo>
                  <a:pt x="95003" y="427512"/>
                </a:lnTo>
                <a:cubicBezTo>
                  <a:pt x="102920" y="439387"/>
                  <a:pt x="112957" y="450096"/>
                  <a:pt x="118753" y="463138"/>
                </a:cubicBezTo>
                <a:cubicBezTo>
                  <a:pt x="128921" y="486016"/>
                  <a:pt x="121673" y="520503"/>
                  <a:pt x="142504" y="534390"/>
                </a:cubicBezTo>
                <a:lnTo>
                  <a:pt x="178130" y="558140"/>
                </a:lnTo>
                <a:cubicBezTo>
                  <a:pt x="182088" y="570015"/>
                  <a:pt x="183926" y="582824"/>
                  <a:pt x="190005" y="593766"/>
                </a:cubicBezTo>
                <a:cubicBezTo>
                  <a:pt x="203868" y="618719"/>
                  <a:pt x="237507" y="665018"/>
                  <a:pt x="237507" y="665018"/>
                </a:cubicBezTo>
                <a:cubicBezTo>
                  <a:pt x="229590" y="728353"/>
                  <a:pt x="233940" y="794470"/>
                  <a:pt x="213756" y="855023"/>
                </a:cubicBezTo>
                <a:cubicBezTo>
                  <a:pt x="209798" y="866898"/>
                  <a:pt x="207479" y="879453"/>
                  <a:pt x="201881" y="890649"/>
                </a:cubicBezTo>
                <a:cubicBezTo>
                  <a:pt x="195498" y="903415"/>
                  <a:pt x="186047" y="914400"/>
                  <a:pt x="178130" y="926275"/>
                </a:cubicBezTo>
                <a:cubicBezTo>
                  <a:pt x="157228" y="988982"/>
                  <a:pt x="173199" y="951483"/>
                  <a:pt x="118753" y="1033153"/>
                </a:cubicBezTo>
                <a:cubicBezTo>
                  <a:pt x="110836" y="1045028"/>
                  <a:pt x="99516" y="1055239"/>
                  <a:pt x="95003" y="1068779"/>
                </a:cubicBezTo>
                <a:lnTo>
                  <a:pt x="71252" y="1140031"/>
                </a:lnTo>
                <a:cubicBezTo>
                  <a:pt x="75210" y="1211283"/>
                  <a:pt x="74276" y="1282976"/>
                  <a:pt x="83127" y="1353787"/>
                </a:cubicBezTo>
                <a:cubicBezTo>
                  <a:pt x="86232" y="1378629"/>
                  <a:pt x="98961" y="1401288"/>
                  <a:pt x="106878" y="1425039"/>
                </a:cubicBezTo>
                <a:lnTo>
                  <a:pt x="118753" y="1460665"/>
                </a:lnTo>
                <a:lnTo>
                  <a:pt x="130629" y="1496291"/>
                </a:lnTo>
                <a:cubicBezTo>
                  <a:pt x="126670" y="1579418"/>
                  <a:pt x="127943" y="1662960"/>
                  <a:pt x="118753" y="1745673"/>
                </a:cubicBezTo>
                <a:cubicBezTo>
                  <a:pt x="115988" y="1770555"/>
                  <a:pt x="95003" y="1816925"/>
                  <a:pt x="95003" y="1816925"/>
                </a:cubicBezTo>
                <a:cubicBezTo>
                  <a:pt x="98961" y="1828800"/>
                  <a:pt x="101280" y="1841355"/>
                  <a:pt x="106878" y="1852551"/>
                </a:cubicBezTo>
                <a:cubicBezTo>
                  <a:pt x="113261" y="1865317"/>
                  <a:pt x="129534" y="1873947"/>
                  <a:pt x="130629" y="1888177"/>
                </a:cubicBezTo>
                <a:cubicBezTo>
                  <a:pt x="136914" y="1969880"/>
                  <a:pt x="118336" y="2008182"/>
                  <a:pt x="95003" y="2078182"/>
                </a:cubicBezTo>
                <a:cubicBezTo>
                  <a:pt x="91045" y="2090057"/>
                  <a:pt x="90071" y="2103393"/>
                  <a:pt x="83127" y="2113808"/>
                </a:cubicBezTo>
                <a:lnTo>
                  <a:pt x="35626" y="2185060"/>
                </a:lnTo>
                <a:lnTo>
                  <a:pt x="11875" y="2220686"/>
                </a:lnTo>
                <a:cubicBezTo>
                  <a:pt x="15834" y="2252353"/>
                  <a:pt x="15354" y="2284899"/>
                  <a:pt x="23751" y="2315688"/>
                </a:cubicBezTo>
                <a:cubicBezTo>
                  <a:pt x="30923" y="2341986"/>
                  <a:pt x="67878" y="2368641"/>
                  <a:pt x="83127" y="2386940"/>
                </a:cubicBezTo>
                <a:cubicBezTo>
                  <a:pt x="92264" y="2397904"/>
                  <a:pt x="98961" y="2410691"/>
                  <a:pt x="106878" y="2422566"/>
                </a:cubicBezTo>
                <a:cubicBezTo>
                  <a:pt x="120725" y="2588739"/>
                  <a:pt x="118753" y="2517404"/>
                  <a:pt x="118753" y="2636322"/>
                </a:cubicBezTo>
              </a:path>
            </a:pathLst>
          </a:custGeom>
          <a:noFill/>
          <a:ln w="127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3C000698-3E7D-9C4B-AB7A-58750489A12B}"/>
              </a:ext>
            </a:extLst>
          </p:cNvPr>
          <p:cNvGrpSpPr/>
          <p:nvPr/>
        </p:nvGrpSpPr>
        <p:grpSpPr>
          <a:xfrm>
            <a:off x="4529778" y="4262087"/>
            <a:ext cx="4457739" cy="2232509"/>
            <a:chOff x="4529778" y="4262087"/>
            <a:chExt cx="4457739" cy="2232509"/>
          </a:xfrm>
        </p:grpSpPr>
        <p:sp>
          <p:nvSpPr>
            <p:cNvPr id="32" name="Rectangle 31">
              <a:extLst>
                <a:ext uri="{FF2B5EF4-FFF2-40B4-BE49-F238E27FC236}">
                  <a16:creationId xmlns:a16="http://schemas.microsoft.com/office/drawing/2014/main" id="{49538805-4109-2A48-BDF2-D1DF4ED3F555}"/>
                </a:ext>
              </a:extLst>
            </p:cNvPr>
            <p:cNvSpPr/>
            <p:nvPr/>
          </p:nvSpPr>
          <p:spPr>
            <a:xfrm>
              <a:off x="8851115" y="4723558"/>
              <a:ext cx="136402" cy="1273087"/>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E0DE79D-E5DB-564B-8C85-3155E744F229}"/>
                </a:ext>
              </a:extLst>
            </p:cNvPr>
            <p:cNvSpPr/>
            <p:nvPr/>
          </p:nvSpPr>
          <p:spPr>
            <a:xfrm>
              <a:off x="8801068" y="5178185"/>
              <a:ext cx="84954" cy="16166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46B10BBB-16F9-7A40-B1AC-1AC46DC8641F}"/>
                </a:ext>
              </a:extLst>
            </p:cNvPr>
            <p:cNvCxnSpPr/>
            <p:nvPr/>
          </p:nvCxnSpPr>
          <p:spPr>
            <a:xfrm>
              <a:off x="7048149" y="5785280"/>
              <a:ext cx="702643" cy="0"/>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3D7059F7-3055-D04F-8873-52AAD2F8FB5D}"/>
                </a:ext>
              </a:extLst>
            </p:cNvPr>
            <p:cNvCxnSpPr>
              <a:cxnSpLocks/>
            </p:cNvCxnSpPr>
            <p:nvPr/>
          </p:nvCxnSpPr>
          <p:spPr>
            <a:xfrm rot="5400000" flipV="1">
              <a:off x="5761205" y="4559950"/>
              <a:ext cx="0" cy="327217"/>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95721D3D-966A-FE43-94BC-D1739D128C97}"/>
                </a:ext>
              </a:extLst>
            </p:cNvPr>
            <p:cNvCxnSpPr>
              <a:cxnSpLocks/>
            </p:cNvCxnSpPr>
            <p:nvPr/>
          </p:nvCxnSpPr>
          <p:spPr>
            <a:xfrm rot="5400000">
              <a:off x="5393619" y="4563614"/>
              <a:ext cx="0" cy="327217"/>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Freeform 36">
              <a:extLst>
                <a:ext uri="{FF2B5EF4-FFF2-40B4-BE49-F238E27FC236}">
                  <a16:creationId xmlns:a16="http://schemas.microsoft.com/office/drawing/2014/main" id="{15D448F4-E742-D643-8B0F-26783145E777}"/>
                </a:ext>
              </a:extLst>
            </p:cNvPr>
            <p:cNvSpPr/>
            <p:nvPr/>
          </p:nvSpPr>
          <p:spPr>
            <a:xfrm rot="1430334">
              <a:off x="4789615" y="4734534"/>
              <a:ext cx="578388" cy="848408"/>
            </a:xfrm>
            <a:custGeom>
              <a:avLst/>
              <a:gdLst>
                <a:gd name="connsiteX0" fmla="*/ 670 w 578388"/>
                <a:gd name="connsiteY0" fmla="*/ 854513 h 911549"/>
                <a:gd name="connsiteX1" fmla="*/ 92493 w 578388"/>
                <a:gd name="connsiteY1" fmla="*/ 705302 h 911549"/>
                <a:gd name="connsiteX2" fmla="*/ 107797 w 578388"/>
                <a:gd name="connsiteY2" fmla="*/ 609653 h 911549"/>
                <a:gd name="connsiteX3" fmla="*/ 77189 w 578388"/>
                <a:gd name="connsiteY3" fmla="*/ 429834 h 911549"/>
                <a:gd name="connsiteX4" fmla="*/ 42756 w 578388"/>
                <a:gd name="connsiteY4" fmla="*/ 295926 h 911549"/>
                <a:gd name="connsiteX5" fmla="*/ 38930 w 578388"/>
                <a:gd name="connsiteY5" fmla="*/ 154366 h 911549"/>
                <a:gd name="connsiteX6" fmla="*/ 88667 w 578388"/>
                <a:gd name="connsiteY6" fmla="*/ 43414 h 911549"/>
                <a:gd name="connsiteX7" fmla="*/ 165186 w 578388"/>
                <a:gd name="connsiteY7" fmla="*/ 1328 h 911549"/>
                <a:gd name="connsiteX8" fmla="*/ 153708 w 578388"/>
                <a:gd name="connsiteY8" fmla="*/ 47240 h 911549"/>
                <a:gd name="connsiteX9" fmla="*/ 107797 w 578388"/>
                <a:gd name="connsiteY9" fmla="*/ 131410 h 911549"/>
                <a:gd name="connsiteX10" fmla="*/ 100145 w 578388"/>
                <a:gd name="connsiteY10" fmla="*/ 242363 h 911549"/>
                <a:gd name="connsiteX11" fmla="*/ 119275 w 578388"/>
                <a:gd name="connsiteY11" fmla="*/ 288274 h 911549"/>
                <a:gd name="connsiteX12" fmla="*/ 146056 w 578388"/>
                <a:gd name="connsiteY12" fmla="*/ 311230 h 911549"/>
                <a:gd name="connsiteX13" fmla="*/ 149882 w 578388"/>
                <a:gd name="connsiteY13" fmla="*/ 272970 h 911549"/>
                <a:gd name="connsiteX14" fmla="*/ 169012 w 578388"/>
                <a:gd name="connsiteY14" fmla="*/ 169670 h 911549"/>
                <a:gd name="connsiteX15" fmla="*/ 237879 w 578388"/>
                <a:gd name="connsiteY15" fmla="*/ 58717 h 911549"/>
                <a:gd name="connsiteX16" fmla="*/ 283790 w 578388"/>
                <a:gd name="connsiteY16" fmla="*/ 5154 h 911549"/>
                <a:gd name="connsiteX17" fmla="*/ 310572 w 578388"/>
                <a:gd name="connsiteY17" fmla="*/ 5154 h 911549"/>
                <a:gd name="connsiteX18" fmla="*/ 310572 w 578388"/>
                <a:gd name="connsiteY18" fmla="*/ 31936 h 911549"/>
                <a:gd name="connsiteX19" fmla="*/ 260834 w 578388"/>
                <a:gd name="connsiteY19" fmla="*/ 104629 h 911549"/>
                <a:gd name="connsiteX20" fmla="*/ 207271 w 578388"/>
                <a:gd name="connsiteY20" fmla="*/ 257666 h 911549"/>
                <a:gd name="connsiteX21" fmla="*/ 195793 w 578388"/>
                <a:gd name="connsiteY21" fmla="*/ 311230 h 911549"/>
                <a:gd name="connsiteX22" fmla="*/ 207271 w 578388"/>
                <a:gd name="connsiteY22" fmla="*/ 338011 h 911549"/>
                <a:gd name="connsiteX23" fmla="*/ 226401 w 578388"/>
                <a:gd name="connsiteY23" fmla="*/ 322707 h 911549"/>
                <a:gd name="connsiteX24" fmla="*/ 245531 w 578388"/>
                <a:gd name="connsiteY24" fmla="*/ 261492 h 911549"/>
                <a:gd name="connsiteX25" fmla="*/ 287616 w 578388"/>
                <a:gd name="connsiteY25" fmla="*/ 184974 h 911549"/>
                <a:gd name="connsiteX26" fmla="*/ 318224 w 578388"/>
                <a:gd name="connsiteY26" fmla="*/ 142888 h 911549"/>
                <a:gd name="connsiteX27" fmla="*/ 410046 w 578388"/>
                <a:gd name="connsiteY27" fmla="*/ 116107 h 911549"/>
                <a:gd name="connsiteX28" fmla="*/ 505695 w 578388"/>
                <a:gd name="connsiteY28" fmla="*/ 108455 h 911549"/>
                <a:gd name="connsiteX29" fmla="*/ 528650 w 578388"/>
                <a:gd name="connsiteY29" fmla="*/ 127584 h 911549"/>
                <a:gd name="connsiteX30" fmla="*/ 509521 w 578388"/>
                <a:gd name="connsiteY30" fmla="*/ 146714 h 911549"/>
                <a:gd name="connsiteX31" fmla="*/ 444480 w 578388"/>
                <a:gd name="connsiteY31" fmla="*/ 150540 h 911549"/>
                <a:gd name="connsiteX32" fmla="*/ 390916 w 578388"/>
                <a:gd name="connsiteY32" fmla="*/ 162018 h 911549"/>
                <a:gd name="connsiteX33" fmla="*/ 333527 w 578388"/>
                <a:gd name="connsiteY33" fmla="*/ 230885 h 911549"/>
                <a:gd name="connsiteX34" fmla="*/ 276138 w 578388"/>
                <a:gd name="connsiteY34" fmla="*/ 334185 h 911549"/>
                <a:gd name="connsiteX35" fmla="*/ 272312 w 578388"/>
                <a:gd name="connsiteY35" fmla="*/ 345663 h 911549"/>
                <a:gd name="connsiteX36" fmla="*/ 295268 w 578388"/>
                <a:gd name="connsiteY36" fmla="*/ 338011 h 911549"/>
                <a:gd name="connsiteX37" fmla="*/ 360309 w 578388"/>
                <a:gd name="connsiteY37" fmla="*/ 292100 h 911549"/>
                <a:gd name="connsiteX38" fmla="*/ 413872 w 578388"/>
                <a:gd name="connsiteY38" fmla="*/ 261492 h 911549"/>
                <a:gd name="connsiteX39" fmla="*/ 463609 w 578388"/>
                <a:gd name="connsiteY39" fmla="*/ 250015 h 911549"/>
                <a:gd name="connsiteX40" fmla="*/ 490391 w 578388"/>
                <a:gd name="connsiteY40" fmla="*/ 265318 h 911549"/>
                <a:gd name="connsiteX41" fmla="*/ 513347 w 578388"/>
                <a:gd name="connsiteY41" fmla="*/ 288274 h 911549"/>
                <a:gd name="connsiteX42" fmla="*/ 566910 w 578388"/>
                <a:gd name="connsiteY42" fmla="*/ 353315 h 911549"/>
                <a:gd name="connsiteX43" fmla="*/ 578388 w 578388"/>
                <a:gd name="connsiteY43" fmla="*/ 403052 h 911549"/>
                <a:gd name="connsiteX44" fmla="*/ 566910 w 578388"/>
                <a:gd name="connsiteY44" fmla="*/ 418356 h 911549"/>
                <a:gd name="connsiteX45" fmla="*/ 543954 w 578388"/>
                <a:gd name="connsiteY45" fmla="*/ 403052 h 911549"/>
                <a:gd name="connsiteX46" fmla="*/ 509521 w 578388"/>
                <a:gd name="connsiteY46" fmla="*/ 360967 h 911549"/>
                <a:gd name="connsiteX47" fmla="*/ 471261 w 578388"/>
                <a:gd name="connsiteY47" fmla="*/ 318881 h 911549"/>
                <a:gd name="connsiteX48" fmla="*/ 444480 w 578388"/>
                <a:gd name="connsiteY48" fmla="*/ 318881 h 911549"/>
                <a:gd name="connsiteX49" fmla="*/ 421524 w 578388"/>
                <a:gd name="connsiteY49" fmla="*/ 334185 h 911549"/>
                <a:gd name="connsiteX50" fmla="*/ 387091 w 578388"/>
                <a:gd name="connsiteY50" fmla="*/ 368619 h 911549"/>
                <a:gd name="connsiteX51" fmla="*/ 329701 w 578388"/>
                <a:gd name="connsiteY51" fmla="*/ 433660 h 911549"/>
                <a:gd name="connsiteX52" fmla="*/ 306746 w 578388"/>
                <a:gd name="connsiteY52" fmla="*/ 452789 h 911549"/>
                <a:gd name="connsiteX53" fmla="*/ 295268 w 578388"/>
                <a:gd name="connsiteY53" fmla="*/ 464267 h 911549"/>
                <a:gd name="connsiteX54" fmla="*/ 306746 w 578388"/>
                <a:gd name="connsiteY54" fmla="*/ 475745 h 911549"/>
                <a:gd name="connsiteX55" fmla="*/ 345005 w 578388"/>
                <a:gd name="connsiteY55" fmla="*/ 521656 h 911549"/>
                <a:gd name="connsiteX56" fmla="*/ 398568 w 578388"/>
                <a:gd name="connsiteY56" fmla="*/ 552264 h 911549"/>
                <a:gd name="connsiteX57" fmla="*/ 452132 w 578388"/>
                <a:gd name="connsiteY57" fmla="*/ 552264 h 911549"/>
                <a:gd name="connsiteX58" fmla="*/ 494217 w 578388"/>
                <a:gd name="connsiteY58" fmla="*/ 525482 h 911549"/>
                <a:gd name="connsiteX59" fmla="*/ 524824 w 578388"/>
                <a:gd name="connsiteY59" fmla="*/ 487223 h 911549"/>
                <a:gd name="connsiteX60" fmla="*/ 540128 w 578388"/>
                <a:gd name="connsiteY60" fmla="*/ 464267 h 911549"/>
                <a:gd name="connsiteX61" fmla="*/ 559258 w 578388"/>
                <a:gd name="connsiteY61" fmla="*/ 464267 h 911549"/>
                <a:gd name="connsiteX62" fmla="*/ 566910 w 578388"/>
                <a:gd name="connsiteY62" fmla="*/ 479571 h 911549"/>
                <a:gd name="connsiteX63" fmla="*/ 555432 w 578388"/>
                <a:gd name="connsiteY63" fmla="*/ 494875 h 911549"/>
                <a:gd name="connsiteX64" fmla="*/ 524824 w 578388"/>
                <a:gd name="connsiteY64" fmla="*/ 536960 h 911549"/>
                <a:gd name="connsiteX65" fmla="*/ 478913 w 578388"/>
                <a:gd name="connsiteY65" fmla="*/ 594349 h 911549"/>
                <a:gd name="connsiteX66" fmla="*/ 413872 w 578388"/>
                <a:gd name="connsiteY66" fmla="*/ 628783 h 911549"/>
                <a:gd name="connsiteX67" fmla="*/ 356483 w 578388"/>
                <a:gd name="connsiteY67" fmla="*/ 613479 h 911549"/>
                <a:gd name="connsiteX68" fmla="*/ 310572 w 578388"/>
                <a:gd name="connsiteY68" fmla="*/ 594349 h 911549"/>
                <a:gd name="connsiteX69" fmla="*/ 268486 w 578388"/>
                <a:gd name="connsiteY69" fmla="*/ 594349 h 911549"/>
                <a:gd name="connsiteX70" fmla="*/ 218749 w 578388"/>
                <a:gd name="connsiteY70" fmla="*/ 647912 h 911549"/>
                <a:gd name="connsiteX71" fmla="*/ 176664 w 578388"/>
                <a:gd name="connsiteY71" fmla="*/ 781820 h 911549"/>
                <a:gd name="connsiteX72" fmla="*/ 146056 w 578388"/>
                <a:gd name="connsiteY72" fmla="*/ 908076 h 911549"/>
                <a:gd name="connsiteX73" fmla="*/ 670 w 578388"/>
                <a:gd name="connsiteY73" fmla="*/ 854513 h 91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78388" h="911549">
                  <a:moveTo>
                    <a:pt x="670" y="854513"/>
                  </a:moveTo>
                  <a:cubicBezTo>
                    <a:pt x="-8257" y="820717"/>
                    <a:pt x="74639" y="746112"/>
                    <a:pt x="92493" y="705302"/>
                  </a:cubicBezTo>
                  <a:cubicBezTo>
                    <a:pt x="110347" y="664492"/>
                    <a:pt x="110348" y="655564"/>
                    <a:pt x="107797" y="609653"/>
                  </a:cubicBezTo>
                  <a:cubicBezTo>
                    <a:pt x="105246" y="563742"/>
                    <a:pt x="88029" y="482122"/>
                    <a:pt x="77189" y="429834"/>
                  </a:cubicBezTo>
                  <a:cubicBezTo>
                    <a:pt x="66349" y="377546"/>
                    <a:pt x="49132" y="341837"/>
                    <a:pt x="42756" y="295926"/>
                  </a:cubicBezTo>
                  <a:cubicBezTo>
                    <a:pt x="36380" y="250015"/>
                    <a:pt x="31278" y="196451"/>
                    <a:pt x="38930" y="154366"/>
                  </a:cubicBezTo>
                  <a:cubicBezTo>
                    <a:pt x="46582" y="112281"/>
                    <a:pt x="67624" y="68920"/>
                    <a:pt x="88667" y="43414"/>
                  </a:cubicBezTo>
                  <a:cubicBezTo>
                    <a:pt x="109710" y="17908"/>
                    <a:pt x="154346" y="690"/>
                    <a:pt x="165186" y="1328"/>
                  </a:cubicBezTo>
                  <a:cubicBezTo>
                    <a:pt x="176026" y="1966"/>
                    <a:pt x="163273" y="25560"/>
                    <a:pt x="153708" y="47240"/>
                  </a:cubicBezTo>
                  <a:cubicBezTo>
                    <a:pt x="144143" y="68920"/>
                    <a:pt x="116724" y="98889"/>
                    <a:pt x="107797" y="131410"/>
                  </a:cubicBezTo>
                  <a:cubicBezTo>
                    <a:pt x="98870" y="163931"/>
                    <a:pt x="98232" y="216219"/>
                    <a:pt x="100145" y="242363"/>
                  </a:cubicBezTo>
                  <a:cubicBezTo>
                    <a:pt x="102058" y="268507"/>
                    <a:pt x="111623" y="276796"/>
                    <a:pt x="119275" y="288274"/>
                  </a:cubicBezTo>
                  <a:cubicBezTo>
                    <a:pt x="126927" y="299752"/>
                    <a:pt x="140955" y="313781"/>
                    <a:pt x="146056" y="311230"/>
                  </a:cubicBezTo>
                  <a:cubicBezTo>
                    <a:pt x="151157" y="308679"/>
                    <a:pt x="146056" y="296563"/>
                    <a:pt x="149882" y="272970"/>
                  </a:cubicBezTo>
                  <a:cubicBezTo>
                    <a:pt x="153708" y="249377"/>
                    <a:pt x="154346" y="205379"/>
                    <a:pt x="169012" y="169670"/>
                  </a:cubicBezTo>
                  <a:cubicBezTo>
                    <a:pt x="183678" y="133961"/>
                    <a:pt x="218749" y="86136"/>
                    <a:pt x="237879" y="58717"/>
                  </a:cubicBezTo>
                  <a:cubicBezTo>
                    <a:pt x="257009" y="31298"/>
                    <a:pt x="271675" y="14081"/>
                    <a:pt x="283790" y="5154"/>
                  </a:cubicBezTo>
                  <a:cubicBezTo>
                    <a:pt x="295905" y="-3773"/>
                    <a:pt x="306108" y="690"/>
                    <a:pt x="310572" y="5154"/>
                  </a:cubicBezTo>
                  <a:cubicBezTo>
                    <a:pt x="315036" y="9618"/>
                    <a:pt x="318862" y="15357"/>
                    <a:pt x="310572" y="31936"/>
                  </a:cubicBezTo>
                  <a:cubicBezTo>
                    <a:pt x="302282" y="48515"/>
                    <a:pt x="278051" y="67007"/>
                    <a:pt x="260834" y="104629"/>
                  </a:cubicBezTo>
                  <a:cubicBezTo>
                    <a:pt x="243617" y="142251"/>
                    <a:pt x="218111" y="223233"/>
                    <a:pt x="207271" y="257666"/>
                  </a:cubicBezTo>
                  <a:cubicBezTo>
                    <a:pt x="196431" y="292099"/>
                    <a:pt x="195793" y="297839"/>
                    <a:pt x="195793" y="311230"/>
                  </a:cubicBezTo>
                  <a:cubicBezTo>
                    <a:pt x="195793" y="324621"/>
                    <a:pt x="202170" y="336098"/>
                    <a:pt x="207271" y="338011"/>
                  </a:cubicBezTo>
                  <a:cubicBezTo>
                    <a:pt x="212372" y="339924"/>
                    <a:pt x="220024" y="335460"/>
                    <a:pt x="226401" y="322707"/>
                  </a:cubicBezTo>
                  <a:cubicBezTo>
                    <a:pt x="232778" y="309954"/>
                    <a:pt x="235329" y="284447"/>
                    <a:pt x="245531" y="261492"/>
                  </a:cubicBezTo>
                  <a:cubicBezTo>
                    <a:pt x="255733" y="238537"/>
                    <a:pt x="275501" y="204741"/>
                    <a:pt x="287616" y="184974"/>
                  </a:cubicBezTo>
                  <a:cubicBezTo>
                    <a:pt x="299731" y="165207"/>
                    <a:pt x="297819" y="154366"/>
                    <a:pt x="318224" y="142888"/>
                  </a:cubicBezTo>
                  <a:cubicBezTo>
                    <a:pt x="338629" y="131410"/>
                    <a:pt x="378801" y="121846"/>
                    <a:pt x="410046" y="116107"/>
                  </a:cubicBezTo>
                  <a:cubicBezTo>
                    <a:pt x="441291" y="110368"/>
                    <a:pt x="485928" y="106542"/>
                    <a:pt x="505695" y="108455"/>
                  </a:cubicBezTo>
                  <a:cubicBezTo>
                    <a:pt x="525462" y="110368"/>
                    <a:pt x="528012" y="121208"/>
                    <a:pt x="528650" y="127584"/>
                  </a:cubicBezTo>
                  <a:cubicBezTo>
                    <a:pt x="529288" y="133960"/>
                    <a:pt x="523549" y="142888"/>
                    <a:pt x="509521" y="146714"/>
                  </a:cubicBezTo>
                  <a:cubicBezTo>
                    <a:pt x="495493" y="150540"/>
                    <a:pt x="464247" y="147989"/>
                    <a:pt x="444480" y="150540"/>
                  </a:cubicBezTo>
                  <a:cubicBezTo>
                    <a:pt x="424713" y="153091"/>
                    <a:pt x="409408" y="148627"/>
                    <a:pt x="390916" y="162018"/>
                  </a:cubicBezTo>
                  <a:cubicBezTo>
                    <a:pt x="372424" y="175409"/>
                    <a:pt x="352657" y="202191"/>
                    <a:pt x="333527" y="230885"/>
                  </a:cubicBezTo>
                  <a:cubicBezTo>
                    <a:pt x="314397" y="259579"/>
                    <a:pt x="276138" y="334185"/>
                    <a:pt x="276138" y="334185"/>
                  </a:cubicBezTo>
                  <a:cubicBezTo>
                    <a:pt x="265936" y="353315"/>
                    <a:pt x="269124" y="345025"/>
                    <a:pt x="272312" y="345663"/>
                  </a:cubicBezTo>
                  <a:cubicBezTo>
                    <a:pt x="275500" y="346301"/>
                    <a:pt x="280602" y="346938"/>
                    <a:pt x="295268" y="338011"/>
                  </a:cubicBezTo>
                  <a:cubicBezTo>
                    <a:pt x="309934" y="329084"/>
                    <a:pt x="340542" y="304853"/>
                    <a:pt x="360309" y="292100"/>
                  </a:cubicBezTo>
                  <a:cubicBezTo>
                    <a:pt x="380076" y="279347"/>
                    <a:pt x="396655" y="268506"/>
                    <a:pt x="413872" y="261492"/>
                  </a:cubicBezTo>
                  <a:cubicBezTo>
                    <a:pt x="431089" y="254478"/>
                    <a:pt x="450856" y="249377"/>
                    <a:pt x="463609" y="250015"/>
                  </a:cubicBezTo>
                  <a:cubicBezTo>
                    <a:pt x="476362" y="250653"/>
                    <a:pt x="482101" y="258942"/>
                    <a:pt x="490391" y="265318"/>
                  </a:cubicBezTo>
                  <a:cubicBezTo>
                    <a:pt x="498681" y="271694"/>
                    <a:pt x="500594" y="273608"/>
                    <a:pt x="513347" y="288274"/>
                  </a:cubicBezTo>
                  <a:cubicBezTo>
                    <a:pt x="526100" y="302940"/>
                    <a:pt x="556070" y="334185"/>
                    <a:pt x="566910" y="353315"/>
                  </a:cubicBezTo>
                  <a:cubicBezTo>
                    <a:pt x="577750" y="372445"/>
                    <a:pt x="578388" y="392212"/>
                    <a:pt x="578388" y="403052"/>
                  </a:cubicBezTo>
                  <a:cubicBezTo>
                    <a:pt x="578388" y="413892"/>
                    <a:pt x="572649" y="418356"/>
                    <a:pt x="566910" y="418356"/>
                  </a:cubicBezTo>
                  <a:cubicBezTo>
                    <a:pt x="561171" y="418356"/>
                    <a:pt x="553519" y="412617"/>
                    <a:pt x="543954" y="403052"/>
                  </a:cubicBezTo>
                  <a:cubicBezTo>
                    <a:pt x="534389" y="393487"/>
                    <a:pt x="521637" y="374996"/>
                    <a:pt x="509521" y="360967"/>
                  </a:cubicBezTo>
                  <a:cubicBezTo>
                    <a:pt x="497405" y="346938"/>
                    <a:pt x="482101" y="325895"/>
                    <a:pt x="471261" y="318881"/>
                  </a:cubicBezTo>
                  <a:cubicBezTo>
                    <a:pt x="460421" y="311867"/>
                    <a:pt x="452770" y="316330"/>
                    <a:pt x="444480" y="318881"/>
                  </a:cubicBezTo>
                  <a:cubicBezTo>
                    <a:pt x="436191" y="321432"/>
                    <a:pt x="431089" y="325895"/>
                    <a:pt x="421524" y="334185"/>
                  </a:cubicBezTo>
                  <a:cubicBezTo>
                    <a:pt x="411959" y="342475"/>
                    <a:pt x="402395" y="352040"/>
                    <a:pt x="387091" y="368619"/>
                  </a:cubicBezTo>
                  <a:cubicBezTo>
                    <a:pt x="371787" y="385198"/>
                    <a:pt x="343092" y="419632"/>
                    <a:pt x="329701" y="433660"/>
                  </a:cubicBezTo>
                  <a:cubicBezTo>
                    <a:pt x="316310" y="447688"/>
                    <a:pt x="306746" y="452789"/>
                    <a:pt x="306746" y="452789"/>
                  </a:cubicBezTo>
                  <a:cubicBezTo>
                    <a:pt x="301007" y="457890"/>
                    <a:pt x="295268" y="464267"/>
                    <a:pt x="295268" y="464267"/>
                  </a:cubicBezTo>
                  <a:cubicBezTo>
                    <a:pt x="295268" y="468093"/>
                    <a:pt x="298456" y="466180"/>
                    <a:pt x="306746" y="475745"/>
                  </a:cubicBezTo>
                  <a:cubicBezTo>
                    <a:pt x="315036" y="485310"/>
                    <a:pt x="329701" y="508903"/>
                    <a:pt x="345005" y="521656"/>
                  </a:cubicBezTo>
                  <a:cubicBezTo>
                    <a:pt x="360309" y="534409"/>
                    <a:pt x="380714" y="547163"/>
                    <a:pt x="398568" y="552264"/>
                  </a:cubicBezTo>
                  <a:cubicBezTo>
                    <a:pt x="416422" y="557365"/>
                    <a:pt x="436191" y="556728"/>
                    <a:pt x="452132" y="552264"/>
                  </a:cubicBezTo>
                  <a:cubicBezTo>
                    <a:pt x="468073" y="547800"/>
                    <a:pt x="482102" y="536322"/>
                    <a:pt x="494217" y="525482"/>
                  </a:cubicBezTo>
                  <a:cubicBezTo>
                    <a:pt x="506332" y="514642"/>
                    <a:pt x="517172" y="497425"/>
                    <a:pt x="524824" y="487223"/>
                  </a:cubicBezTo>
                  <a:cubicBezTo>
                    <a:pt x="532476" y="477020"/>
                    <a:pt x="534389" y="468093"/>
                    <a:pt x="540128" y="464267"/>
                  </a:cubicBezTo>
                  <a:cubicBezTo>
                    <a:pt x="545867" y="460441"/>
                    <a:pt x="559258" y="464267"/>
                    <a:pt x="559258" y="464267"/>
                  </a:cubicBezTo>
                  <a:cubicBezTo>
                    <a:pt x="563722" y="466818"/>
                    <a:pt x="566910" y="479571"/>
                    <a:pt x="566910" y="479571"/>
                  </a:cubicBezTo>
                  <a:cubicBezTo>
                    <a:pt x="566272" y="484672"/>
                    <a:pt x="562446" y="485310"/>
                    <a:pt x="555432" y="494875"/>
                  </a:cubicBezTo>
                  <a:cubicBezTo>
                    <a:pt x="548418" y="504440"/>
                    <a:pt x="537577" y="520381"/>
                    <a:pt x="524824" y="536960"/>
                  </a:cubicBezTo>
                  <a:cubicBezTo>
                    <a:pt x="512071" y="553539"/>
                    <a:pt x="497405" y="579045"/>
                    <a:pt x="478913" y="594349"/>
                  </a:cubicBezTo>
                  <a:cubicBezTo>
                    <a:pt x="460421" y="609653"/>
                    <a:pt x="434277" y="625595"/>
                    <a:pt x="413872" y="628783"/>
                  </a:cubicBezTo>
                  <a:cubicBezTo>
                    <a:pt x="393467" y="631971"/>
                    <a:pt x="373700" y="619218"/>
                    <a:pt x="356483" y="613479"/>
                  </a:cubicBezTo>
                  <a:cubicBezTo>
                    <a:pt x="339266" y="607740"/>
                    <a:pt x="325238" y="597537"/>
                    <a:pt x="310572" y="594349"/>
                  </a:cubicBezTo>
                  <a:cubicBezTo>
                    <a:pt x="295906" y="591161"/>
                    <a:pt x="283790" y="585422"/>
                    <a:pt x="268486" y="594349"/>
                  </a:cubicBezTo>
                  <a:cubicBezTo>
                    <a:pt x="253182" y="603276"/>
                    <a:pt x="234053" y="616667"/>
                    <a:pt x="218749" y="647912"/>
                  </a:cubicBezTo>
                  <a:cubicBezTo>
                    <a:pt x="203445" y="679157"/>
                    <a:pt x="188779" y="738459"/>
                    <a:pt x="176664" y="781820"/>
                  </a:cubicBezTo>
                  <a:cubicBezTo>
                    <a:pt x="164549" y="825181"/>
                    <a:pt x="176664" y="893410"/>
                    <a:pt x="146056" y="908076"/>
                  </a:cubicBezTo>
                  <a:cubicBezTo>
                    <a:pt x="115448" y="922742"/>
                    <a:pt x="9597" y="888309"/>
                    <a:pt x="670" y="854513"/>
                  </a:cubicBezTo>
                  <a:close/>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37">
              <a:extLst>
                <a:ext uri="{FF2B5EF4-FFF2-40B4-BE49-F238E27FC236}">
                  <a16:creationId xmlns:a16="http://schemas.microsoft.com/office/drawing/2014/main" id="{568D7AC1-30D5-F44B-925A-B1EFEC3DDB15}"/>
                </a:ext>
              </a:extLst>
            </p:cNvPr>
            <p:cNvGraphicFramePr>
              <a:graphicFrameLocks noChangeAspect="1"/>
            </p:cNvGraphicFramePr>
            <p:nvPr>
              <p:extLst>
                <p:ext uri="{D42A27DB-BD31-4B8C-83A1-F6EECF244321}">
                  <p14:modId xmlns:p14="http://schemas.microsoft.com/office/powerpoint/2010/main" val="2523353478"/>
                </p:ext>
              </p:extLst>
            </p:nvPr>
          </p:nvGraphicFramePr>
          <p:xfrm>
            <a:off x="6823875" y="5810590"/>
            <a:ext cx="1130300" cy="203200"/>
          </p:xfrm>
          <a:graphic>
            <a:graphicData uri="http://schemas.openxmlformats.org/presentationml/2006/ole">
              <mc:AlternateContent xmlns:mc="http://schemas.openxmlformats.org/markup-compatibility/2006">
                <mc:Choice xmlns:v="urn:schemas-microsoft-com:vml" Requires="v">
                  <p:oleObj spid="_x0000_s4132" r:id="rId3" imgW="1130300" imgH="203200" progId="Equation.DSMT4">
                    <p:embed/>
                  </p:oleObj>
                </mc:Choice>
                <mc:Fallback>
                  <p:oleObj r:id="rId3" imgW="1130300" imgH="203200" progId="Equation.DSMT4">
                    <p:embed/>
                    <p:pic>
                      <p:nvPicPr>
                        <p:cNvPr id="22" name="Object 21">
                          <a:extLst>
                            <a:ext uri="{FF2B5EF4-FFF2-40B4-BE49-F238E27FC236}">
                              <a16:creationId xmlns:a16="http://schemas.microsoft.com/office/drawing/2014/main" id="{6228B046-DED1-1D43-AE21-8DCA0A05A38C}"/>
                            </a:ext>
                          </a:extLst>
                        </p:cNvPr>
                        <p:cNvPicPr/>
                        <p:nvPr/>
                      </p:nvPicPr>
                      <p:blipFill>
                        <a:blip r:embed="rId4"/>
                        <a:stretch>
                          <a:fillRect/>
                        </a:stretch>
                      </p:blipFill>
                      <p:spPr>
                        <a:xfrm>
                          <a:off x="6823875" y="5810590"/>
                          <a:ext cx="1130300" cy="203200"/>
                        </a:xfrm>
                        <a:prstGeom prst="rect">
                          <a:avLst/>
                        </a:prstGeom>
                      </p:spPr>
                    </p:pic>
                  </p:oleObj>
                </mc:Fallback>
              </mc:AlternateContent>
            </a:graphicData>
          </a:graphic>
        </p:graphicFrame>
        <p:cxnSp>
          <p:nvCxnSpPr>
            <p:cNvPr id="39" name="Straight Connector 38">
              <a:extLst>
                <a:ext uri="{FF2B5EF4-FFF2-40B4-BE49-F238E27FC236}">
                  <a16:creationId xmlns:a16="http://schemas.microsoft.com/office/drawing/2014/main" id="{6054D2E3-2A02-354C-8BB9-82B7F82BE460}"/>
                </a:ext>
              </a:extLst>
            </p:cNvPr>
            <p:cNvCxnSpPr>
              <a:cxnSpLocks/>
            </p:cNvCxnSpPr>
            <p:nvPr/>
          </p:nvCxnSpPr>
          <p:spPr>
            <a:xfrm flipH="1" flipV="1">
              <a:off x="5295229" y="5250393"/>
              <a:ext cx="3505840" cy="10566"/>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3E015B0-53DE-5445-A281-0917B69ABB65}"/>
                </a:ext>
              </a:extLst>
            </p:cNvPr>
            <p:cNvSpPr txBox="1"/>
            <p:nvPr/>
          </p:nvSpPr>
          <p:spPr>
            <a:xfrm>
              <a:off x="4610710" y="5725155"/>
              <a:ext cx="1971656" cy="769441"/>
            </a:xfrm>
            <a:prstGeom prst="rect">
              <a:avLst/>
            </a:prstGeom>
            <a:noFill/>
          </p:spPr>
          <p:txBody>
            <a:bodyPr wrap="square" rtlCol="0">
              <a:spAutoFit/>
            </a:bodyPr>
            <a:lstStyle/>
            <a:p>
              <a:r>
                <a:rPr lang="en-US" sz="1100" dirty="0"/>
                <a:t>The back and forth motion of the string is parallel to the direction of wave propagation</a:t>
              </a:r>
              <a:endParaRPr lang="en-US" sz="1400" dirty="0"/>
            </a:p>
          </p:txBody>
        </p:sp>
        <p:sp>
          <p:nvSpPr>
            <p:cNvPr id="45" name="TextBox 44">
              <a:extLst>
                <a:ext uri="{FF2B5EF4-FFF2-40B4-BE49-F238E27FC236}">
                  <a16:creationId xmlns:a16="http://schemas.microsoft.com/office/drawing/2014/main" id="{0A889930-98CE-6E4A-94A3-16279C0B6D60}"/>
                </a:ext>
              </a:extLst>
            </p:cNvPr>
            <p:cNvSpPr txBox="1"/>
            <p:nvPr/>
          </p:nvSpPr>
          <p:spPr>
            <a:xfrm>
              <a:off x="4529778" y="4262087"/>
              <a:ext cx="1231427"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 longitudinal</a:t>
              </a:r>
            </a:p>
          </p:txBody>
        </p:sp>
        <p:sp>
          <p:nvSpPr>
            <p:cNvPr id="46" name="Rectangle 45">
              <a:extLst>
                <a:ext uri="{FF2B5EF4-FFF2-40B4-BE49-F238E27FC236}">
                  <a16:creationId xmlns:a16="http://schemas.microsoft.com/office/drawing/2014/main" id="{5C97A620-604D-B64A-AC86-410BF5738A15}"/>
                </a:ext>
              </a:extLst>
            </p:cNvPr>
            <p:cNvSpPr/>
            <p:nvPr/>
          </p:nvSpPr>
          <p:spPr>
            <a:xfrm>
              <a:off x="4615625" y="4355937"/>
              <a:ext cx="1088722" cy="19835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295CBEBB-E008-4049-9004-27892E5F4A79}"/>
                </a:ext>
              </a:extLst>
            </p:cNvPr>
            <p:cNvSpPr/>
            <p:nvPr/>
          </p:nvSpPr>
          <p:spPr>
            <a:xfrm>
              <a:off x="5387584" y="4877447"/>
              <a:ext cx="3498437" cy="765615"/>
            </a:xfrm>
            <a:custGeom>
              <a:avLst/>
              <a:gdLst>
                <a:gd name="connsiteX0" fmla="*/ 0 w 3675600"/>
                <a:gd name="connsiteY0" fmla="*/ 370800 h 765615"/>
                <a:gd name="connsiteX1" fmla="*/ 118800 w 3675600"/>
                <a:gd name="connsiteY1" fmla="*/ 370800 h 765615"/>
                <a:gd name="connsiteX2" fmla="*/ 144000 w 3675600"/>
                <a:gd name="connsiteY2" fmla="*/ 342000 h 765615"/>
                <a:gd name="connsiteX3" fmla="*/ 176400 w 3675600"/>
                <a:gd name="connsiteY3" fmla="*/ 147600 h 765615"/>
                <a:gd name="connsiteX4" fmla="*/ 212400 w 3675600"/>
                <a:gd name="connsiteY4" fmla="*/ 39600 h 765615"/>
                <a:gd name="connsiteX5" fmla="*/ 237600 w 3675600"/>
                <a:gd name="connsiteY5" fmla="*/ 7200 h 765615"/>
                <a:gd name="connsiteX6" fmla="*/ 259200 w 3675600"/>
                <a:gd name="connsiteY6" fmla="*/ 32400 h 765615"/>
                <a:gd name="connsiteX7" fmla="*/ 313200 w 3675600"/>
                <a:gd name="connsiteY7" fmla="*/ 298800 h 765615"/>
                <a:gd name="connsiteX8" fmla="*/ 367200 w 3675600"/>
                <a:gd name="connsiteY8" fmla="*/ 662400 h 765615"/>
                <a:gd name="connsiteX9" fmla="*/ 388800 w 3675600"/>
                <a:gd name="connsiteY9" fmla="*/ 741600 h 765615"/>
                <a:gd name="connsiteX10" fmla="*/ 410400 w 3675600"/>
                <a:gd name="connsiteY10" fmla="*/ 756000 h 765615"/>
                <a:gd name="connsiteX11" fmla="*/ 439200 w 3675600"/>
                <a:gd name="connsiteY11" fmla="*/ 727200 h 765615"/>
                <a:gd name="connsiteX12" fmla="*/ 489600 w 3675600"/>
                <a:gd name="connsiteY12" fmla="*/ 450000 h 765615"/>
                <a:gd name="connsiteX13" fmla="*/ 558000 w 3675600"/>
                <a:gd name="connsiteY13" fmla="*/ 50400 h 765615"/>
                <a:gd name="connsiteX14" fmla="*/ 583200 w 3675600"/>
                <a:gd name="connsiteY14" fmla="*/ 7200 h 765615"/>
                <a:gd name="connsiteX15" fmla="*/ 622800 w 3675600"/>
                <a:gd name="connsiteY15" fmla="*/ 61200 h 765615"/>
                <a:gd name="connsiteX16" fmla="*/ 676800 w 3675600"/>
                <a:gd name="connsiteY16" fmla="*/ 421200 h 765615"/>
                <a:gd name="connsiteX17" fmla="*/ 720000 w 3675600"/>
                <a:gd name="connsiteY17" fmla="*/ 716400 h 765615"/>
                <a:gd name="connsiteX18" fmla="*/ 745200 w 3675600"/>
                <a:gd name="connsiteY18" fmla="*/ 759600 h 765615"/>
                <a:gd name="connsiteX19" fmla="*/ 774000 w 3675600"/>
                <a:gd name="connsiteY19" fmla="*/ 716400 h 765615"/>
                <a:gd name="connsiteX20" fmla="*/ 828000 w 3675600"/>
                <a:gd name="connsiteY20" fmla="*/ 446400 h 765615"/>
                <a:gd name="connsiteX21" fmla="*/ 874800 w 3675600"/>
                <a:gd name="connsiteY21" fmla="*/ 46800 h 765615"/>
                <a:gd name="connsiteX22" fmla="*/ 882000 w 3675600"/>
                <a:gd name="connsiteY22" fmla="*/ 10800 h 765615"/>
                <a:gd name="connsiteX23" fmla="*/ 896400 w 3675600"/>
                <a:gd name="connsiteY23" fmla="*/ 57600 h 765615"/>
                <a:gd name="connsiteX24" fmla="*/ 918000 w 3675600"/>
                <a:gd name="connsiteY24" fmla="*/ 392400 h 765615"/>
                <a:gd name="connsiteX25" fmla="*/ 932400 w 3675600"/>
                <a:gd name="connsiteY25" fmla="*/ 705600 h 765615"/>
                <a:gd name="connsiteX26" fmla="*/ 946800 w 3675600"/>
                <a:gd name="connsiteY26" fmla="*/ 763200 h 765615"/>
                <a:gd name="connsiteX27" fmla="*/ 961200 w 3675600"/>
                <a:gd name="connsiteY27" fmla="*/ 712800 h 765615"/>
                <a:gd name="connsiteX28" fmla="*/ 982800 w 3675600"/>
                <a:gd name="connsiteY28" fmla="*/ 392400 h 765615"/>
                <a:gd name="connsiteX29" fmla="*/ 1004400 w 3675600"/>
                <a:gd name="connsiteY29" fmla="*/ 57600 h 765615"/>
                <a:gd name="connsiteX30" fmla="*/ 1015200 w 3675600"/>
                <a:gd name="connsiteY30" fmla="*/ 18000 h 765615"/>
                <a:gd name="connsiteX31" fmla="*/ 1029600 w 3675600"/>
                <a:gd name="connsiteY31" fmla="*/ 79200 h 765615"/>
                <a:gd name="connsiteX32" fmla="*/ 1047600 w 3675600"/>
                <a:gd name="connsiteY32" fmla="*/ 367200 h 765615"/>
                <a:gd name="connsiteX33" fmla="*/ 1072800 w 3675600"/>
                <a:gd name="connsiteY33" fmla="*/ 720000 h 765615"/>
                <a:gd name="connsiteX34" fmla="*/ 1083600 w 3675600"/>
                <a:gd name="connsiteY34" fmla="*/ 759600 h 765615"/>
                <a:gd name="connsiteX35" fmla="*/ 1098000 w 3675600"/>
                <a:gd name="connsiteY35" fmla="*/ 705600 h 765615"/>
                <a:gd name="connsiteX36" fmla="*/ 1119600 w 3675600"/>
                <a:gd name="connsiteY36" fmla="*/ 399600 h 765615"/>
                <a:gd name="connsiteX37" fmla="*/ 1141200 w 3675600"/>
                <a:gd name="connsiteY37" fmla="*/ 72000 h 765615"/>
                <a:gd name="connsiteX38" fmla="*/ 1155600 w 3675600"/>
                <a:gd name="connsiteY38" fmla="*/ 14400 h 765615"/>
                <a:gd name="connsiteX39" fmla="*/ 1166400 w 3675600"/>
                <a:gd name="connsiteY39" fmla="*/ 72000 h 765615"/>
                <a:gd name="connsiteX40" fmla="*/ 1184400 w 3675600"/>
                <a:gd name="connsiteY40" fmla="*/ 363600 h 765615"/>
                <a:gd name="connsiteX41" fmla="*/ 1213200 w 3675600"/>
                <a:gd name="connsiteY41" fmla="*/ 684000 h 765615"/>
                <a:gd name="connsiteX42" fmla="*/ 1224000 w 3675600"/>
                <a:gd name="connsiteY42" fmla="*/ 756000 h 765615"/>
                <a:gd name="connsiteX43" fmla="*/ 1238400 w 3675600"/>
                <a:gd name="connsiteY43" fmla="*/ 676800 h 765615"/>
                <a:gd name="connsiteX44" fmla="*/ 1263600 w 3675600"/>
                <a:gd name="connsiteY44" fmla="*/ 327600 h 765615"/>
                <a:gd name="connsiteX45" fmla="*/ 1299600 w 3675600"/>
                <a:gd name="connsiteY45" fmla="*/ 72000 h 765615"/>
                <a:gd name="connsiteX46" fmla="*/ 1321200 w 3675600"/>
                <a:gd name="connsiteY46" fmla="*/ 10800 h 765615"/>
                <a:gd name="connsiteX47" fmla="*/ 1357200 w 3675600"/>
                <a:gd name="connsiteY47" fmla="*/ 118800 h 765615"/>
                <a:gd name="connsiteX48" fmla="*/ 1400400 w 3675600"/>
                <a:gd name="connsiteY48" fmla="*/ 392400 h 765615"/>
                <a:gd name="connsiteX49" fmla="*/ 1468800 w 3675600"/>
                <a:gd name="connsiteY49" fmla="*/ 709200 h 765615"/>
                <a:gd name="connsiteX50" fmla="*/ 1494000 w 3675600"/>
                <a:gd name="connsiteY50" fmla="*/ 763200 h 765615"/>
                <a:gd name="connsiteX51" fmla="*/ 1530000 w 3675600"/>
                <a:gd name="connsiteY51" fmla="*/ 698400 h 765615"/>
                <a:gd name="connsiteX52" fmla="*/ 1573200 w 3675600"/>
                <a:gd name="connsiteY52" fmla="*/ 428400 h 765615"/>
                <a:gd name="connsiteX53" fmla="*/ 1638000 w 3675600"/>
                <a:gd name="connsiteY53" fmla="*/ 75600 h 765615"/>
                <a:gd name="connsiteX54" fmla="*/ 1670400 w 3675600"/>
                <a:gd name="connsiteY54" fmla="*/ 14400 h 765615"/>
                <a:gd name="connsiteX55" fmla="*/ 1713600 w 3675600"/>
                <a:gd name="connsiteY55" fmla="*/ 104400 h 765615"/>
                <a:gd name="connsiteX56" fmla="*/ 1760400 w 3675600"/>
                <a:gd name="connsiteY56" fmla="*/ 356400 h 765615"/>
                <a:gd name="connsiteX57" fmla="*/ 1818000 w 3675600"/>
                <a:gd name="connsiteY57" fmla="*/ 698400 h 765615"/>
                <a:gd name="connsiteX58" fmla="*/ 1850400 w 3675600"/>
                <a:gd name="connsiteY58" fmla="*/ 759600 h 765615"/>
                <a:gd name="connsiteX59" fmla="*/ 1897200 w 3675600"/>
                <a:gd name="connsiteY59" fmla="*/ 669600 h 765615"/>
                <a:gd name="connsiteX60" fmla="*/ 1940400 w 3675600"/>
                <a:gd name="connsiteY60" fmla="*/ 360000 h 765615"/>
                <a:gd name="connsiteX61" fmla="*/ 1994400 w 3675600"/>
                <a:gd name="connsiteY61" fmla="*/ 64800 h 765615"/>
                <a:gd name="connsiteX62" fmla="*/ 2023200 w 3675600"/>
                <a:gd name="connsiteY62" fmla="*/ 10800 h 765615"/>
                <a:gd name="connsiteX63" fmla="*/ 2073600 w 3675600"/>
                <a:gd name="connsiteY63" fmla="*/ 100800 h 765615"/>
                <a:gd name="connsiteX64" fmla="*/ 2109600 w 3675600"/>
                <a:gd name="connsiteY64" fmla="*/ 370800 h 765615"/>
                <a:gd name="connsiteX65" fmla="*/ 2160000 w 3675600"/>
                <a:gd name="connsiteY65" fmla="*/ 709200 h 765615"/>
                <a:gd name="connsiteX66" fmla="*/ 2188800 w 3675600"/>
                <a:gd name="connsiteY66" fmla="*/ 759600 h 765615"/>
                <a:gd name="connsiteX67" fmla="*/ 2217600 w 3675600"/>
                <a:gd name="connsiteY67" fmla="*/ 712800 h 765615"/>
                <a:gd name="connsiteX68" fmla="*/ 2289600 w 3675600"/>
                <a:gd name="connsiteY68" fmla="*/ 406800 h 765615"/>
                <a:gd name="connsiteX69" fmla="*/ 2318400 w 3675600"/>
                <a:gd name="connsiteY69" fmla="*/ 82800 h 765615"/>
                <a:gd name="connsiteX70" fmla="*/ 2336400 w 3675600"/>
                <a:gd name="connsiteY70" fmla="*/ 14400 h 765615"/>
                <a:gd name="connsiteX71" fmla="*/ 2343600 w 3675600"/>
                <a:gd name="connsiteY71" fmla="*/ 75600 h 765615"/>
                <a:gd name="connsiteX72" fmla="*/ 2365200 w 3675600"/>
                <a:gd name="connsiteY72" fmla="*/ 370800 h 765615"/>
                <a:gd name="connsiteX73" fmla="*/ 2383200 w 3675600"/>
                <a:gd name="connsiteY73" fmla="*/ 691200 h 765615"/>
                <a:gd name="connsiteX74" fmla="*/ 2397600 w 3675600"/>
                <a:gd name="connsiteY74" fmla="*/ 759600 h 765615"/>
                <a:gd name="connsiteX75" fmla="*/ 2412000 w 3675600"/>
                <a:gd name="connsiteY75" fmla="*/ 684000 h 765615"/>
                <a:gd name="connsiteX76" fmla="*/ 2430000 w 3675600"/>
                <a:gd name="connsiteY76" fmla="*/ 385200 h 765615"/>
                <a:gd name="connsiteX77" fmla="*/ 2455200 w 3675600"/>
                <a:gd name="connsiteY77" fmla="*/ 64800 h 765615"/>
                <a:gd name="connsiteX78" fmla="*/ 2466000 w 3675600"/>
                <a:gd name="connsiteY78" fmla="*/ 14400 h 765615"/>
                <a:gd name="connsiteX79" fmla="*/ 2484000 w 3675600"/>
                <a:gd name="connsiteY79" fmla="*/ 79200 h 765615"/>
                <a:gd name="connsiteX80" fmla="*/ 2498400 w 3675600"/>
                <a:gd name="connsiteY80" fmla="*/ 360000 h 765615"/>
                <a:gd name="connsiteX81" fmla="*/ 2520000 w 3675600"/>
                <a:gd name="connsiteY81" fmla="*/ 694800 h 765615"/>
                <a:gd name="connsiteX82" fmla="*/ 2534400 w 3675600"/>
                <a:gd name="connsiteY82" fmla="*/ 763200 h 765615"/>
                <a:gd name="connsiteX83" fmla="*/ 2556000 w 3675600"/>
                <a:gd name="connsiteY83" fmla="*/ 673200 h 765615"/>
                <a:gd name="connsiteX84" fmla="*/ 2570400 w 3675600"/>
                <a:gd name="connsiteY84" fmla="*/ 428400 h 765615"/>
                <a:gd name="connsiteX85" fmla="*/ 2595600 w 3675600"/>
                <a:gd name="connsiteY85" fmla="*/ 72000 h 765615"/>
                <a:gd name="connsiteX86" fmla="*/ 2606400 w 3675600"/>
                <a:gd name="connsiteY86" fmla="*/ 14400 h 765615"/>
                <a:gd name="connsiteX87" fmla="*/ 2620800 w 3675600"/>
                <a:gd name="connsiteY87" fmla="*/ 93600 h 765615"/>
                <a:gd name="connsiteX88" fmla="*/ 2646000 w 3675600"/>
                <a:gd name="connsiteY88" fmla="*/ 374400 h 765615"/>
                <a:gd name="connsiteX89" fmla="*/ 2664000 w 3675600"/>
                <a:gd name="connsiteY89" fmla="*/ 676800 h 765615"/>
                <a:gd name="connsiteX90" fmla="*/ 2674800 w 3675600"/>
                <a:gd name="connsiteY90" fmla="*/ 756000 h 765615"/>
                <a:gd name="connsiteX91" fmla="*/ 2689200 w 3675600"/>
                <a:gd name="connsiteY91" fmla="*/ 637200 h 765615"/>
                <a:gd name="connsiteX92" fmla="*/ 2718000 w 3675600"/>
                <a:gd name="connsiteY92" fmla="*/ 370800 h 765615"/>
                <a:gd name="connsiteX93" fmla="*/ 2761200 w 3675600"/>
                <a:gd name="connsiteY93" fmla="*/ 86400 h 765615"/>
                <a:gd name="connsiteX94" fmla="*/ 2800800 w 3675600"/>
                <a:gd name="connsiteY94" fmla="*/ 14400 h 765615"/>
                <a:gd name="connsiteX95" fmla="*/ 2840400 w 3675600"/>
                <a:gd name="connsiteY95" fmla="*/ 118800 h 765615"/>
                <a:gd name="connsiteX96" fmla="*/ 2872800 w 3675600"/>
                <a:gd name="connsiteY96" fmla="*/ 345600 h 765615"/>
                <a:gd name="connsiteX97" fmla="*/ 2930400 w 3675600"/>
                <a:gd name="connsiteY97" fmla="*/ 702000 h 765615"/>
                <a:gd name="connsiteX98" fmla="*/ 2966400 w 3675600"/>
                <a:gd name="connsiteY98" fmla="*/ 748800 h 765615"/>
                <a:gd name="connsiteX99" fmla="*/ 3002400 w 3675600"/>
                <a:gd name="connsiteY99" fmla="*/ 669600 h 765615"/>
                <a:gd name="connsiteX100" fmla="*/ 3045600 w 3675600"/>
                <a:gd name="connsiteY100" fmla="*/ 414000 h 765615"/>
                <a:gd name="connsiteX101" fmla="*/ 3103200 w 3675600"/>
                <a:gd name="connsiteY101" fmla="*/ 79200 h 765615"/>
                <a:gd name="connsiteX102" fmla="*/ 3139200 w 3675600"/>
                <a:gd name="connsiteY102" fmla="*/ 18000 h 765615"/>
                <a:gd name="connsiteX103" fmla="*/ 3175200 w 3675600"/>
                <a:gd name="connsiteY103" fmla="*/ 90000 h 765615"/>
                <a:gd name="connsiteX104" fmla="*/ 3218400 w 3675600"/>
                <a:gd name="connsiteY104" fmla="*/ 363600 h 765615"/>
                <a:gd name="connsiteX105" fmla="*/ 3283200 w 3675600"/>
                <a:gd name="connsiteY105" fmla="*/ 709200 h 765615"/>
                <a:gd name="connsiteX106" fmla="*/ 3312000 w 3675600"/>
                <a:gd name="connsiteY106" fmla="*/ 748800 h 765615"/>
                <a:gd name="connsiteX107" fmla="*/ 3344400 w 3675600"/>
                <a:gd name="connsiteY107" fmla="*/ 705600 h 765615"/>
                <a:gd name="connsiteX108" fmla="*/ 3412800 w 3675600"/>
                <a:gd name="connsiteY108" fmla="*/ 392400 h 765615"/>
                <a:gd name="connsiteX109" fmla="*/ 3466800 w 3675600"/>
                <a:gd name="connsiteY109" fmla="*/ 64800 h 765615"/>
                <a:gd name="connsiteX110" fmla="*/ 3488400 w 3675600"/>
                <a:gd name="connsiteY110" fmla="*/ 0 h 765615"/>
                <a:gd name="connsiteX111" fmla="*/ 3517200 w 3675600"/>
                <a:gd name="connsiteY111" fmla="*/ 64800 h 765615"/>
                <a:gd name="connsiteX112" fmla="*/ 3589200 w 3675600"/>
                <a:gd name="connsiteY112" fmla="*/ 381600 h 765615"/>
                <a:gd name="connsiteX113" fmla="*/ 3636000 w 3675600"/>
                <a:gd name="connsiteY113" fmla="*/ 673200 h 765615"/>
                <a:gd name="connsiteX114" fmla="*/ 3661200 w 3675600"/>
                <a:gd name="connsiteY114" fmla="*/ 759600 h 765615"/>
                <a:gd name="connsiteX115" fmla="*/ 3675600 w 3675600"/>
                <a:gd name="connsiteY115" fmla="*/ 723600 h 76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675600" h="765615">
                  <a:moveTo>
                    <a:pt x="0" y="370800"/>
                  </a:moveTo>
                  <a:cubicBezTo>
                    <a:pt x="47400" y="373200"/>
                    <a:pt x="94800" y="375600"/>
                    <a:pt x="118800" y="370800"/>
                  </a:cubicBezTo>
                  <a:cubicBezTo>
                    <a:pt x="142800" y="366000"/>
                    <a:pt x="134400" y="379200"/>
                    <a:pt x="144000" y="342000"/>
                  </a:cubicBezTo>
                  <a:cubicBezTo>
                    <a:pt x="153600" y="304800"/>
                    <a:pt x="165000" y="198000"/>
                    <a:pt x="176400" y="147600"/>
                  </a:cubicBezTo>
                  <a:cubicBezTo>
                    <a:pt x="187800" y="97200"/>
                    <a:pt x="202200" y="63000"/>
                    <a:pt x="212400" y="39600"/>
                  </a:cubicBezTo>
                  <a:cubicBezTo>
                    <a:pt x="222600" y="16200"/>
                    <a:pt x="229800" y="8400"/>
                    <a:pt x="237600" y="7200"/>
                  </a:cubicBezTo>
                  <a:cubicBezTo>
                    <a:pt x="245400" y="6000"/>
                    <a:pt x="246600" y="-16200"/>
                    <a:pt x="259200" y="32400"/>
                  </a:cubicBezTo>
                  <a:cubicBezTo>
                    <a:pt x="271800" y="81000"/>
                    <a:pt x="295200" y="193800"/>
                    <a:pt x="313200" y="298800"/>
                  </a:cubicBezTo>
                  <a:cubicBezTo>
                    <a:pt x="331200" y="403800"/>
                    <a:pt x="354600" y="588600"/>
                    <a:pt x="367200" y="662400"/>
                  </a:cubicBezTo>
                  <a:cubicBezTo>
                    <a:pt x="379800" y="736200"/>
                    <a:pt x="381600" y="726000"/>
                    <a:pt x="388800" y="741600"/>
                  </a:cubicBezTo>
                  <a:cubicBezTo>
                    <a:pt x="396000" y="757200"/>
                    <a:pt x="402000" y="758400"/>
                    <a:pt x="410400" y="756000"/>
                  </a:cubicBezTo>
                  <a:cubicBezTo>
                    <a:pt x="418800" y="753600"/>
                    <a:pt x="426000" y="778200"/>
                    <a:pt x="439200" y="727200"/>
                  </a:cubicBezTo>
                  <a:cubicBezTo>
                    <a:pt x="452400" y="676200"/>
                    <a:pt x="469800" y="562800"/>
                    <a:pt x="489600" y="450000"/>
                  </a:cubicBezTo>
                  <a:cubicBezTo>
                    <a:pt x="509400" y="337200"/>
                    <a:pt x="542400" y="124200"/>
                    <a:pt x="558000" y="50400"/>
                  </a:cubicBezTo>
                  <a:cubicBezTo>
                    <a:pt x="573600" y="-23400"/>
                    <a:pt x="572400" y="5400"/>
                    <a:pt x="583200" y="7200"/>
                  </a:cubicBezTo>
                  <a:cubicBezTo>
                    <a:pt x="594000" y="9000"/>
                    <a:pt x="607200" y="-7800"/>
                    <a:pt x="622800" y="61200"/>
                  </a:cubicBezTo>
                  <a:cubicBezTo>
                    <a:pt x="638400" y="130200"/>
                    <a:pt x="660600" y="312000"/>
                    <a:pt x="676800" y="421200"/>
                  </a:cubicBezTo>
                  <a:cubicBezTo>
                    <a:pt x="693000" y="530400"/>
                    <a:pt x="708600" y="660000"/>
                    <a:pt x="720000" y="716400"/>
                  </a:cubicBezTo>
                  <a:cubicBezTo>
                    <a:pt x="731400" y="772800"/>
                    <a:pt x="736200" y="759600"/>
                    <a:pt x="745200" y="759600"/>
                  </a:cubicBezTo>
                  <a:cubicBezTo>
                    <a:pt x="754200" y="759600"/>
                    <a:pt x="760200" y="768600"/>
                    <a:pt x="774000" y="716400"/>
                  </a:cubicBezTo>
                  <a:cubicBezTo>
                    <a:pt x="787800" y="664200"/>
                    <a:pt x="811200" y="558000"/>
                    <a:pt x="828000" y="446400"/>
                  </a:cubicBezTo>
                  <a:cubicBezTo>
                    <a:pt x="844800" y="334800"/>
                    <a:pt x="865800" y="119400"/>
                    <a:pt x="874800" y="46800"/>
                  </a:cubicBezTo>
                  <a:cubicBezTo>
                    <a:pt x="883800" y="-25800"/>
                    <a:pt x="878400" y="9000"/>
                    <a:pt x="882000" y="10800"/>
                  </a:cubicBezTo>
                  <a:cubicBezTo>
                    <a:pt x="885600" y="12600"/>
                    <a:pt x="890400" y="-6000"/>
                    <a:pt x="896400" y="57600"/>
                  </a:cubicBezTo>
                  <a:cubicBezTo>
                    <a:pt x="902400" y="121200"/>
                    <a:pt x="912000" y="284400"/>
                    <a:pt x="918000" y="392400"/>
                  </a:cubicBezTo>
                  <a:cubicBezTo>
                    <a:pt x="924000" y="500400"/>
                    <a:pt x="927600" y="643800"/>
                    <a:pt x="932400" y="705600"/>
                  </a:cubicBezTo>
                  <a:cubicBezTo>
                    <a:pt x="937200" y="767400"/>
                    <a:pt x="942000" y="762000"/>
                    <a:pt x="946800" y="763200"/>
                  </a:cubicBezTo>
                  <a:cubicBezTo>
                    <a:pt x="951600" y="764400"/>
                    <a:pt x="955200" y="774600"/>
                    <a:pt x="961200" y="712800"/>
                  </a:cubicBezTo>
                  <a:cubicBezTo>
                    <a:pt x="967200" y="651000"/>
                    <a:pt x="975600" y="501600"/>
                    <a:pt x="982800" y="392400"/>
                  </a:cubicBezTo>
                  <a:cubicBezTo>
                    <a:pt x="990000" y="283200"/>
                    <a:pt x="999000" y="120000"/>
                    <a:pt x="1004400" y="57600"/>
                  </a:cubicBezTo>
                  <a:cubicBezTo>
                    <a:pt x="1009800" y="-4800"/>
                    <a:pt x="1011000" y="14400"/>
                    <a:pt x="1015200" y="18000"/>
                  </a:cubicBezTo>
                  <a:cubicBezTo>
                    <a:pt x="1019400" y="21600"/>
                    <a:pt x="1024200" y="21000"/>
                    <a:pt x="1029600" y="79200"/>
                  </a:cubicBezTo>
                  <a:cubicBezTo>
                    <a:pt x="1035000" y="137400"/>
                    <a:pt x="1040400" y="260400"/>
                    <a:pt x="1047600" y="367200"/>
                  </a:cubicBezTo>
                  <a:cubicBezTo>
                    <a:pt x="1054800" y="474000"/>
                    <a:pt x="1066800" y="654600"/>
                    <a:pt x="1072800" y="720000"/>
                  </a:cubicBezTo>
                  <a:cubicBezTo>
                    <a:pt x="1078800" y="785400"/>
                    <a:pt x="1079400" y="762000"/>
                    <a:pt x="1083600" y="759600"/>
                  </a:cubicBezTo>
                  <a:cubicBezTo>
                    <a:pt x="1087800" y="757200"/>
                    <a:pt x="1092000" y="765600"/>
                    <a:pt x="1098000" y="705600"/>
                  </a:cubicBezTo>
                  <a:cubicBezTo>
                    <a:pt x="1104000" y="645600"/>
                    <a:pt x="1112400" y="505200"/>
                    <a:pt x="1119600" y="399600"/>
                  </a:cubicBezTo>
                  <a:cubicBezTo>
                    <a:pt x="1126800" y="294000"/>
                    <a:pt x="1135200" y="136200"/>
                    <a:pt x="1141200" y="72000"/>
                  </a:cubicBezTo>
                  <a:cubicBezTo>
                    <a:pt x="1147200" y="7800"/>
                    <a:pt x="1151400" y="14400"/>
                    <a:pt x="1155600" y="14400"/>
                  </a:cubicBezTo>
                  <a:cubicBezTo>
                    <a:pt x="1159800" y="14400"/>
                    <a:pt x="1161600" y="13800"/>
                    <a:pt x="1166400" y="72000"/>
                  </a:cubicBezTo>
                  <a:cubicBezTo>
                    <a:pt x="1171200" y="130200"/>
                    <a:pt x="1176600" y="261600"/>
                    <a:pt x="1184400" y="363600"/>
                  </a:cubicBezTo>
                  <a:cubicBezTo>
                    <a:pt x="1192200" y="465600"/>
                    <a:pt x="1206600" y="618600"/>
                    <a:pt x="1213200" y="684000"/>
                  </a:cubicBezTo>
                  <a:cubicBezTo>
                    <a:pt x="1219800" y="749400"/>
                    <a:pt x="1219800" y="757200"/>
                    <a:pt x="1224000" y="756000"/>
                  </a:cubicBezTo>
                  <a:cubicBezTo>
                    <a:pt x="1228200" y="754800"/>
                    <a:pt x="1231800" y="748200"/>
                    <a:pt x="1238400" y="676800"/>
                  </a:cubicBezTo>
                  <a:cubicBezTo>
                    <a:pt x="1245000" y="605400"/>
                    <a:pt x="1253400" y="428400"/>
                    <a:pt x="1263600" y="327600"/>
                  </a:cubicBezTo>
                  <a:cubicBezTo>
                    <a:pt x="1273800" y="226800"/>
                    <a:pt x="1290000" y="124800"/>
                    <a:pt x="1299600" y="72000"/>
                  </a:cubicBezTo>
                  <a:cubicBezTo>
                    <a:pt x="1309200" y="19200"/>
                    <a:pt x="1311600" y="3000"/>
                    <a:pt x="1321200" y="10800"/>
                  </a:cubicBezTo>
                  <a:cubicBezTo>
                    <a:pt x="1330800" y="18600"/>
                    <a:pt x="1344000" y="55200"/>
                    <a:pt x="1357200" y="118800"/>
                  </a:cubicBezTo>
                  <a:cubicBezTo>
                    <a:pt x="1370400" y="182400"/>
                    <a:pt x="1381800" y="294000"/>
                    <a:pt x="1400400" y="392400"/>
                  </a:cubicBezTo>
                  <a:cubicBezTo>
                    <a:pt x="1419000" y="490800"/>
                    <a:pt x="1453200" y="647400"/>
                    <a:pt x="1468800" y="709200"/>
                  </a:cubicBezTo>
                  <a:cubicBezTo>
                    <a:pt x="1484400" y="771000"/>
                    <a:pt x="1483800" y="765000"/>
                    <a:pt x="1494000" y="763200"/>
                  </a:cubicBezTo>
                  <a:cubicBezTo>
                    <a:pt x="1504200" y="761400"/>
                    <a:pt x="1516800" y="754200"/>
                    <a:pt x="1530000" y="698400"/>
                  </a:cubicBezTo>
                  <a:cubicBezTo>
                    <a:pt x="1543200" y="642600"/>
                    <a:pt x="1555200" y="532200"/>
                    <a:pt x="1573200" y="428400"/>
                  </a:cubicBezTo>
                  <a:cubicBezTo>
                    <a:pt x="1591200" y="324600"/>
                    <a:pt x="1621800" y="144600"/>
                    <a:pt x="1638000" y="75600"/>
                  </a:cubicBezTo>
                  <a:cubicBezTo>
                    <a:pt x="1654200" y="6600"/>
                    <a:pt x="1657800" y="9600"/>
                    <a:pt x="1670400" y="14400"/>
                  </a:cubicBezTo>
                  <a:cubicBezTo>
                    <a:pt x="1683000" y="19200"/>
                    <a:pt x="1698600" y="47400"/>
                    <a:pt x="1713600" y="104400"/>
                  </a:cubicBezTo>
                  <a:cubicBezTo>
                    <a:pt x="1728600" y="161400"/>
                    <a:pt x="1743000" y="257400"/>
                    <a:pt x="1760400" y="356400"/>
                  </a:cubicBezTo>
                  <a:cubicBezTo>
                    <a:pt x="1777800" y="455400"/>
                    <a:pt x="1803000" y="631200"/>
                    <a:pt x="1818000" y="698400"/>
                  </a:cubicBezTo>
                  <a:cubicBezTo>
                    <a:pt x="1833000" y="765600"/>
                    <a:pt x="1837200" y="764400"/>
                    <a:pt x="1850400" y="759600"/>
                  </a:cubicBezTo>
                  <a:cubicBezTo>
                    <a:pt x="1863600" y="754800"/>
                    <a:pt x="1882200" y="736200"/>
                    <a:pt x="1897200" y="669600"/>
                  </a:cubicBezTo>
                  <a:cubicBezTo>
                    <a:pt x="1912200" y="603000"/>
                    <a:pt x="1924200" y="460800"/>
                    <a:pt x="1940400" y="360000"/>
                  </a:cubicBezTo>
                  <a:cubicBezTo>
                    <a:pt x="1956600" y="259200"/>
                    <a:pt x="1980600" y="123000"/>
                    <a:pt x="1994400" y="64800"/>
                  </a:cubicBezTo>
                  <a:cubicBezTo>
                    <a:pt x="2008200" y="6600"/>
                    <a:pt x="2010000" y="4800"/>
                    <a:pt x="2023200" y="10800"/>
                  </a:cubicBezTo>
                  <a:cubicBezTo>
                    <a:pt x="2036400" y="16800"/>
                    <a:pt x="2059200" y="40800"/>
                    <a:pt x="2073600" y="100800"/>
                  </a:cubicBezTo>
                  <a:cubicBezTo>
                    <a:pt x="2088000" y="160800"/>
                    <a:pt x="2095200" y="269400"/>
                    <a:pt x="2109600" y="370800"/>
                  </a:cubicBezTo>
                  <a:cubicBezTo>
                    <a:pt x="2124000" y="472200"/>
                    <a:pt x="2146800" y="644400"/>
                    <a:pt x="2160000" y="709200"/>
                  </a:cubicBezTo>
                  <a:cubicBezTo>
                    <a:pt x="2173200" y="774000"/>
                    <a:pt x="2179200" y="759000"/>
                    <a:pt x="2188800" y="759600"/>
                  </a:cubicBezTo>
                  <a:cubicBezTo>
                    <a:pt x="2198400" y="760200"/>
                    <a:pt x="2200800" y="771600"/>
                    <a:pt x="2217600" y="712800"/>
                  </a:cubicBezTo>
                  <a:cubicBezTo>
                    <a:pt x="2234400" y="654000"/>
                    <a:pt x="2272800" y="511800"/>
                    <a:pt x="2289600" y="406800"/>
                  </a:cubicBezTo>
                  <a:cubicBezTo>
                    <a:pt x="2306400" y="301800"/>
                    <a:pt x="2310600" y="148200"/>
                    <a:pt x="2318400" y="82800"/>
                  </a:cubicBezTo>
                  <a:cubicBezTo>
                    <a:pt x="2326200" y="17400"/>
                    <a:pt x="2332200" y="15600"/>
                    <a:pt x="2336400" y="14400"/>
                  </a:cubicBezTo>
                  <a:cubicBezTo>
                    <a:pt x="2340600" y="13200"/>
                    <a:pt x="2338800" y="16200"/>
                    <a:pt x="2343600" y="75600"/>
                  </a:cubicBezTo>
                  <a:cubicBezTo>
                    <a:pt x="2348400" y="135000"/>
                    <a:pt x="2358600" y="268200"/>
                    <a:pt x="2365200" y="370800"/>
                  </a:cubicBezTo>
                  <a:cubicBezTo>
                    <a:pt x="2371800" y="473400"/>
                    <a:pt x="2377800" y="626400"/>
                    <a:pt x="2383200" y="691200"/>
                  </a:cubicBezTo>
                  <a:cubicBezTo>
                    <a:pt x="2388600" y="756000"/>
                    <a:pt x="2392800" y="760800"/>
                    <a:pt x="2397600" y="759600"/>
                  </a:cubicBezTo>
                  <a:cubicBezTo>
                    <a:pt x="2402400" y="758400"/>
                    <a:pt x="2406600" y="746400"/>
                    <a:pt x="2412000" y="684000"/>
                  </a:cubicBezTo>
                  <a:cubicBezTo>
                    <a:pt x="2417400" y="621600"/>
                    <a:pt x="2422800" y="488400"/>
                    <a:pt x="2430000" y="385200"/>
                  </a:cubicBezTo>
                  <a:cubicBezTo>
                    <a:pt x="2437200" y="282000"/>
                    <a:pt x="2449200" y="126600"/>
                    <a:pt x="2455200" y="64800"/>
                  </a:cubicBezTo>
                  <a:cubicBezTo>
                    <a:pt x="2461200" y="3000"/>
                    <a:pt x="2461200" y="12000"/>
                    <a:pt x="2466000" y="14400"/>
                  </a:cubicBezTo>
                  <a:cubicBezTo>
                    <a:pt x="2470800" y="16800"/>
                    <a:pt x="2478600" y="21600"/>
                    <a:pt x="2484000" y="79200"/>
                  </a:cubicBezTo>
                  <a:cubicBezTo>
                    <a:pt x="2489400" y="136800"/>
                    <a:pt x="2492400" y="257400"/>
                    <a:pt x="2498400" y="360000"/>
                  </a:cubicBezTo>
                  <a:cubicBezTo>
                    <a:pt x="2504400" y="462600"/>
                    <a:pt x="2514000" y="627600"/>
                    <a:pt x="2520000" y="694800"/>
                  </a:cubicBezTo>
                  <a:cubicBezTo>
                    <a:pt x="2526000" y="762000"/>
                    <a:pt x="2528400" y="766800"/>
                    <a:pt x="2534400" y="763200"/>
                  </a:cubicBezTo>
                  <a:cubicBezTo>
                    <a:pt x="2540400" y="759600"/>
                    <a:pt x="2550000" y="729000"/>
                    <a:pt x="2556000" y="673200"/>
                  </a:cubicBezTo>
                  <a:cubicBezTo>
                    <a:pt x="2562000" y="617400"/>
                    <a:pt x="2563800" y="528600"/>
                    <a:pt x="2570400" y="428400"/>
                  </a:cubicBezTo>
                  <a:cubicBezTo>
                    <a:pt x="2577000" y="328200"/>
                    <a:pt x="2589600" y="141000"/>
                    <a:pt x="2595600" y="72000"/>
                  </a:cubicBezTo>
                  <a:cubicBezTo>
                    <a:pt x="2601600" y="3000"/>
                    <a:pt x="2602200" y="10800"/>
                    <a:pt x="2606400" y="14400"/>
                  </a:cubicBezTo>
                  <a:cubicBezTo>
                    <a:pt x="2610600" y="18000"/>
                    <a:pt x="2614200" y="33600"/>
                    <a:pt x="2620800" y="93600"/>
                  </a:cubicBezTo>
                  <a:cubicBezTo>
                    <a:pt x="2627400" y="153600"/>
                    <a:pt x="2638800" y="277200"/>
                    <a:pt x="2646000" y="374400"/>
                  </a:cubicBezTo>
                  <a:cubicBezTo>
                    <a:pt x="2653200" y="471600"/>
                    <a:pt x="2659200" y="613200"/>
                    <a:pt x="2664000" y="676800"/>
                  </a:cubicBezTo>
                  <a:cubicBezTo>
                    <a:pt x="2668800" y="740400"/>
                    <a:pt x="2670600" y="762600"/>
                    <a:pt x="2674800" y="756000"/>
                  </a:cubicBezTo>
                  <a:cubicBezTo>
                    <a:pt x="2679000" y="749400"/>
                    <a:pt x="2682000" y="701400"/>
                    <a:pt x="2689200" y="637200"/>
                  </a:cubicBezTo>
                  <a:cubicBezTo>
                    <a:pt x="2696400" y="573000"/>
                    <a:pt x="2706000" y="462600"/>
                    <a:pt x="2718000" y="370800"/>
                  </a:cubicBezTo>
                  <a:cubicBezTo>
                    <a:pt x="2730000" y="279000"/>
                    <a:pt x="2747400" y="145800"/>
                    <a:pt x="2761200" y="86400"/>
                  </a:cubicBezTo>
                  <a:cubicBezTo>
                    <a:pt x="2775000" y="27000"/>
                    <a:pt x="2787600" y="9000"/>
                    <a:pt x="2800800" y="14400"/>
                  </a:cubicBezTo>
                  <a:cubicBezTo>
                    <a:pt x="2814000" y="19800"/>
                    <a:pt x="2828400" y="63600"/>
                    <a:pt x="2840400" y="118800"/>
                  </a:cubicBezTo>
                  <a:cubicBezTo>
                    <a:pt x="2852400" y="174000"/>
                    <a:pt x="2857800" y="248400"/>
                    <a:pt x="2872800" y="345600"/>
                  </a:cubicBezTo>
                  <a:cubicBezTo>
                    <a:pt x="2887800" y="442800"/>
                    <a:pt x="2914800" y="634800"/>
                    <a:pt x="2930400" y="702000"/>
                  </a:cubicBezTo>
                  <a:cubicBezTo>
                    <a:pt x="2946000" y="769200"/>
                    <a:pt x="2954400" y="754200"/>
                    <a:pt x="2966400" y="748800"/>
                  </a:cubicBezTo>
                  <a:cubicBezTo>
                    <a:pt x="2978400" y="743400"/>
                    <a:pt x="2989200" y="725400"/>
                    <a:pt x="3002400" y="669600"/>
                  </a:cubicBezTo>
                  <a:cubicBezTo>
                    <a:pt x="3015600" y="613800"/>
                    <a:pt x="3028800" y="512400"/>
                    <a:pt x="3045600" y="414000"/>
                  </a:cubicBezTo>
                  <a:cubicBezTo>
                    <a:pt x="3062400" y="315600"/>
                    <a:pt x="3087600" y="145200"/>
                    <a:pt x="3103200" y="79200"/>
                  </a:cubicBezTo>
                  <a:cubicBezTo>
                    <a:pt x="3118800" y="13200"/>
                    <a:pt x="3127200" y="16200"/>
                    <a:pt x="3139200" y="18000"/>
                  </a:cubicBezTo>
                  <a:cubicBezTo>
                    <a:pt x="3151200" y="19800"/>
                    <a:pt x="3162000" y="32400"/>
                    <a:pt x="3175200" y="90000"/>
                  </a:cubicBezTo>
                  <a:cubicBezTo>
                    <a:pt x="3188400" y="147600"/>
                    <a:pt x="3200400" y="260400"/>
                    <a:pt x="3218400" y="363600"/>
                  </a:cubicBezTo>
                  <a:cubicBezTo>
                    <a:pt x="3236400" y="466800"/>
                    <a:pt x="3267600" y="645000"/>
                    <a:pt x="3283200" y="709200"/>
                  </a:cubicBezTo>
                  <a:cubicBezTo>
                    <a:pt x="3298800" y="773400"/>
                    <a:pt x="3301800" y="749400"/>
                    <a:pt x="3312000" y="748800"/>
                  </a:cubicBezTo>
                  <a:cubicBezTo>
                    <a:pt x="3322200" y="748200"/>
                    <a:pt x="3327600" y="765000"/>
                    <a:pt x="3344400" y="705600"/>
                  </a:cubicBezTo>
                  <a:cubicBezTo>
                    <a:pt x="3361200" y="646200"/>
                    <a:pt x="3392400" y="499200"/>
                    <a:pt x="3412800" y="392400"/>
                  </a:cubicBezTo>
                  <a:cubicBezTo>
                    <a:pt x="3433200" y="285600"/>
                    <a:pt x="3454200" y="130200"/>
                    <a:pt x="3466800" y="64800"/>
                  </a:cubicBezTo>
                  <a:cubicBezTo>
                    <a:pt x="3479400" y="-600"/>
                    <a:pt x="3480000" y="0"/>
                    <a:pt x="3488400" y="0"/>
                  </a:cubicBezTo>
                  <a:cubicBezTo>
                    <a:pt x="3496800" y="0"/>
                    <a:pt x="3500400" y="1200"/>
                    <a:pt x="3517200" y="64800"/>
                  </a:cubicBezTo>
                  <a:cubicBezTo>
                    <a:pt x="3534000" y="128400"/>
                    <a:pt x="3569400" y="280200"/>
                    <a:pt x="3589200" y="381600"/>
                  </a:cubicBezTo>
                  <a:cubicBezTo>
                    <a:pt x="3609000" y="483000"/>
                    <a:pt x="3624000" y="610200"/>
                    <a:pt x="3636000" y="673200"/>
                  </a:cubicBezTo>
                  <a:cubicBezTo>
                    <a:pt x="3648000" y="736200"/>
                    <a:pt x="3654600" y="751200"/>
                    <a:pt x="3661200" y="759600"/>
                  </a:cubicBezTo>
                  <a:cubicBezTo>
                    <a:pt x="3667800" y="768000"/>
                    <a:pt x="3671700" y="745800"/>
                    <a:pt x="3675600" y="72360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E7E2A6E9-F0E3-724A-BE46-234D89A31837}"/>
                </a:ext>
              </a:extLst>
            </p:cNvPr>
            <p:cNvSpPr txBox="1"/>
            <p:nvPr/>
          </p:nvSpPr>
          <p:spPr>
            <a:xfrm>
              <a:off x="6358042" y="4310131"/>
              <a:ext cx="931665" cy="307777"/>
            </a:xfrm>
            <a:prstGeom prst="rect">
              <a:avLst/>
            </a:prstGeom>
            <a:noFill/>
          </p:spPr>
          <p:txBody>
            <a:bodyPr wrap="none" rtlCol="0">
              <a:spAutoFit/>
            </a:bodyPr>
            <a:lstStyle/>
            <a:p>
              <a:r>
                <a:rPr lang="en-US" sz="1400" dirty="0" err="1">
                  <a:latin typeface="Times New Roman" panose="02020603050405020304" pitchFamily="18" charset="0"/>
                  <a:cs typeface="Times New Roman" panose="02020603050405020304" pitchFamily="18" charset="0"/>
                </a:rPr>
                <a:t>rarifaction</a:t>
              </a:r>
              <a:endParaRPr lang="en-US" sz="1400" dirty="0">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4729712C-B236-2F42-BBAD-2F742ABAC776}"/>
                </a:ext>
              </a:extLst>
            </p:cNvPr>
            <p:cNvSpPr txBox="1"/>
            <p:nvPr/>
          </p:nvSpPr>
          <p:spPr>
            <a:xfrm>
              <a:off x="7534626" y="4310131"/>
              <a:ext cx="109356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compression</a:t>
              </a:r>
            </a:p>
          </p:txBody>
        </p:sp>
        <p:cxnSp>
          <p:nvCxnSpPr>
            <p:cNvPr id="61" name="Straight Connector 60">
              <a:extLst>
                <a:ext uri="{FF2B5EF4-FFF2-40B4-BE49-F238E27FC236}">
                  <a16:creationId xmlns:a16="http://schemas.microsoft.com/office/drawing/2014/main" id="{AC193928-A4AC-4745-8E5C-1A35D2404559}"/>
                </a:ext>
              </a:extLst>
            </p:cNvPr>
            <p:cNvCxnSpPr>
              <a:cxnSpLocks/>
            </p:cNvCxnSpPr>
            <p:nvPr/>
          </p:nvCxnSpPr>
          <p:spPr>
            <a:xfrm>
              <a:off x="7570360" y="4781567"/>
              <a:ext cx="311493"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FF9BAD2-B1F7-FE48-9872-EC786BC49AE7}"/>
                </a:ext>
              </a:extLst>
            </p:cNvPr>
            <p:cNvCxnSpPr>
              <a:cxnSpLocks/>
            </p:cNvCxnSpPr>
            <p:nvPr/>
          </p:nvCxnSpPr>
          <p:spPr>
            <a:xfrm>
              <a:off x="6934762" y="4781567"/>
              <a:ext cx="311493"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21FD3D3B-FE95-8740-9E7F-6B7928A25435}"/>
                </a:ext>
              </a:extLst>
            </p:cNvPr>
            <p:cNvCxnSpPr>
              <a:cxnSpLocks/>
            </p:cNvCxnSpPr>
            <p:nvPr/>
          </p:nvCxnSpPr>
          <p:spPr>
            <a:xfrm flipH="1" flipV="1">
              <a:off x="7015059" y="4582466"/>
              <a:ext cx="85374" cy="172794"/>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CDBD9419-4C21-DB49-B77B-6AA5FC169B96}"/>
                </a:ext>
              </a:extLst>
            </p:cNvPr>
            <p:cNvCxnSpPr>
              <a:cxnSpLocks/>
            </p:cNvCxnSpPr>
            <p:nvPr/>
          </p:nvCxnSpPr>
          <p:spPr>
            <a:xfrm flipV="1">
              <a:off x="7698155" y="4582466"/>
              <a:ext cx="85374" cy="172794"/>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1ADA9485-E793-8549-8DFC-3F4B5A7FF956}"/>
              </a:ext>
            </a:extLst>
          </p:cNvPr>
          <p:cNvGrpSpPr/>
          <p:nvPr/>
        </p:nvGrpSpPr>
        <p:grpSpPr>
          <a:xfrm>
            <a:off x="48687" y="4262087"/>
            <a:ext cx="4376807" cy="2232509"/>
            <a:chOff x="48687" y="4262087"/>
            <a:chExt cx="4376807" cy="2232509"/>
          </a:xfrm>
        </p:grpSpPr>
        <p:sp>
          <p:nvSpPr>
            <p:cNvPr id="15" name="Freeform 14">
              <a:extLst>
                <a:ext uri="{FF2B5EF4-FFF2-40B4-BE49-F238E27FC236}">
                  <a16:creationId xmlns:a16="http://schemas.microsoft.com/office/drawing/2014/main" id="{0EBCA0EF-E4FF-9144-952B-B2B264B40B71}"/>
                </a:ext>
              </a:extLst>
            </p:cNvPr>
            <p:cNvSpPr/>
            <p:nvPr/>
          </p:nvSpPr>
          <p:spPr>
            <a:xfrm>
              <a:off x="733206" y="4886822"/>
              <a:ext cx="3607863" cy="753944"/>
            </a:xfrm>
            <a:custGeom>
              <a:avLst/>
              <a:gdLst>
                <a:gd name="connsiteX0" fmla="*/ 3607863 w 3607863"/>
                <a:gd name="connsiteY0" fmla="*/ 271748 h 753944"/>
                <a:gd name="connsiteX1" fmla="*/ 3542822 w 3607863"/>
                <a:gd name="connsiteY1" fmla="*/ 302356 h 753944"/>
                <a:gd name="connsiteX2" fmla="*/ 3466303 w 3607863"/>
                <a:gd name="connsiteY2" fmla="*/ 447741 h 753944"/>
                <a:gd name="connsiteX3" fmla="*/ 3355351 w 3607863"/>
                <a:gd name="connsiteY3" fmla="*/ 673472 h 753944"/>
                <a:gd name="connsiteX4" fmla="*/ 3263528 w 3607863"/>
                <a:gd name="connsiteY4" fmla="*/ 749991 h 753944"/>
                <a:gd name="connsiteX5" fmla="*/ 3175532 w 3607863"/>
                <a:gd name="connsiteY5" fmla="*/ 677298 h 753944"/>
                <a:gd name="connsiteX6" fmla="*/ 3033972 w 3607863"/>
                <a:gd name="connsiteY6" fmla="*/ 420960 h 753944"/>
                <a:gd name="connsiteX7" fmla="*/ 2857979 w 3607863"/>
                <a:gd name="connsiteY7" fmla="*/ 111059 h 753944"/>
                <a:gd name="connsiteX8" fmla="*/ 2720245 w 3607863"/>
                <a:gd name="connsiteY8" fmla="*/ 106 h 753944"/>
                <a:gd name="connsiteX9" fmla="*/ 2590163 w 3607863"/>
                <a:gd name="connsiteY9" fmla="*/ 126362 h 753944"/>
                <a:gd name="connsiteX10" fmla="*/ 2498340 w 3607863"/>
                <a:gd name="connsiteY10" fmla="*/ 321485 h 753944"/>
                <a:gd name="connsiteX11" fmla="*/ 2333825 w 3607863"/>
                <a:gd name="connsiteY11" fmla="*/ 646690 h 753944"/>
                <a:gd name="connsiteX12" fmla="*/ 2176961 w 3607863"/>
                <a:gd name="connsiteY12" fmla="*/ 753817 h 753944"/>
                <a:gd name="connsiteX13" fmla="*/ 2023923 w 3607863"/>
                <a:gd name="connsiteY13" fmla="*/ 639038 h 753944"/>
                <a:gd name="connsiteX14" fmla="*/ 1909145 w 3607863"/>
                <a:gd name="connsiteY14" fmla="*/ 405656 h 753944"/>
                <a:gd name="connsiteX15" fmla="*/ 1763759 w 3607863"/>
                <a:gd name="connsiteY15" fmla="*/ 91929 h 753944"/>
                <a:gd name="connsiteX16" fmla="*/ 1641329 w 3607863"/>
                <a:gd name="connsiteY16" fmla="*/ 3932 h 753944"/>
                <a:gd name="connsiteX17" fmla="*/ 1507421 w 3607863"/>
                <a:gd name="connsiteY17" fmla="*/ 91929 h 753944"/>
                <a:gd name="connsiteX18" fmla="*/ 1392643 w 3607863"/>
                <a:gd name="connsiteY18" fmla="*/ 329137 h 753944"/>
                <a:gd name="connsiteX19" fmla="*/ 1224302 w 3607863"/>
                <a:gd name="connsiteY19" fmla="*/ 665820 h 753944"/>
                <a:gd name="connsiteX20" fmla="*/ 1094220 w 3607863"/>
                <a:gd name="connsiteY20" fmla="*/ 753817 h 753944"/>
                <a:gd name="connsiteX21" fmla="*/ 956486 w 3607863"/>
                <a:gd name="connsiteY21" fmla="*/ 654342 h 753944"/>
                <a:gd name="connsiteX22" fmla="*/ 849359 w 3607863"/>
                <a:gd name="connsiteY22" fmla="*/ 413308 h 753944"/>
                <a:gd name="connsiteX23" fmla="*/ 707799 w 3607863"/>
                <a:gd name="connsiteY23" fmla="*/ 88103 h 753944"/>
                <a:gd name="connsiteX24" fmla="*/ 596847 w 3607863"/>
                <a:gd name="connsiteY24" fmla="*/ 3932 h 753944"/>
                <a:gd name="connsiteX25" fmla="*/ 466765 w 3607863"/>
                <a:gd name="connsiteY25" fmla="*/ 91929 h 753944"/>
                <a:gd name="connsiteX26" fmla="*/ 351987 w 3607863"/>
                <a:gd name="connsiteY26" fmla="*/ 275574 h 753944"/>
                <a:gd name="connsiteX27" fmla="*/ 283120 w 3607863"/>
                <a:gd name="connsiteY27" fmla="*/ 340615 h 753944"/>
                <a:gd name="connsiteX28" fmla="*/ 202775 w 3607863"/>
                <a:gd name="connsiteY28" fmla="*/ 363571 h 753944"/>
                <a:gd name="connsiteX29" fmla="*/ 0 w 3607863"/>
                <a:gd name="connsiteY29" fmla="*/ 363571 h 75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07863" h="753944">
                  <a:moveTo>
                    <a:pt x="3607863" y="271748"/>
                  </a:moveTo>
                  <a:cubicBezTo>
                    <a:pt x="3587139" y="272386"/>
                    <a:pt x="3566415" y="273024"/>
                    <a:pt x="3542822" y="302356"/>
                  </a:cubicBezTo>
                  <a:cubicBezTo>
                    <a:pt x="3519229" y="331688"/>
                    <a:pt x="3497548" y="385888"/>
                    <a:pt x="3466303" y="447741"/>
                  </a:cubicBezTo>
                  <a:cubicBezTo>
                    <a:pt x="3435058" y="509594"/>
                    <a:pt x="3389147" y="623097"/>
                    <a:pt x="3355351" y="673472"/>
                  </a:cubicBezTo>
                  <a:cubicBezTo>
                    <a:pt x="3321555" y="723847"/>
                    <a:pt x="3293498" y="749353"/>
                    <a:pt x="3263528" y="749991"/>
                  </a:cubicBezTo>
                  <a:cubicBezTo>
                    <a:pt x="3233558" y="750629"/>
                    <a:pt x="3213791" y="732136"/>
                    <a:pt x="3175532" y="677298"/>
                  </a:cubicBezTo>
                  <a:cubicBezTo>
                    <a:pt x="3137273" y="622460"/>
                    <a:pt x="3086897" y="515333"/>
                    <a:pt x="3033972" y="420960"/>
                  </a:cubicBezTo>
                  <a:cubicBezTo>
                    <a:pt x="2981046" y="326587"/>
                    <a:pt x="2910267" y="181201"/>
                    <a:pt x="2857979" y="111059"/>
                  </a:cubicBezTo>
                  <a:cubicBezTo>
                    <a:pt x="2805691" y="40917"/>
                    <a:pt x="2764881" y="-2444"/>
                    <a:pt x="2720245" y="106"/>
                  </a:cubicBezTo>
                  <a:cubicBezTo>
                    <a:pt x="2675609" y="2656"/>
                    <a:pt x="2627147" y="72799"/>
                    <a:pt x="2590163" y="126362"/>
                  </a:cubicBezTo>
                  <a:cubicBezTo>
                    <a:pt x="2553179" y="179925"/>
                    <a:pt x="2541063" y="234764"/>
                    <a:pt x="2498340" y="321485"/>
                  </a:cubicBezTo>
                  <a:cubicBezTo>
                    <a:pt x="2455617" y="408206"/>
                    <a:pt x="2387388" y="574635"/>
                    <a:pt x="2333825" y="646690"/>
                  </a:cubicBezTo>
                  <a:cubicBezTo>
                    <a:pt x="2280262" y="718745"/>
                    <a:pt x="2228611" y="755092"/>
                    <a:pt x="2176961" y="753817"/>
                  </a:cubicBezTo>
                  <a:cubicBezTo>
                    <a:pt x="2125311" y="752542"/>
                    <a:pt x="2068559" y="697065"/>
                    <a:pt x="2023923" y="639038"/>
                  </a:cubicBezTo>
                  <a:cubicBezTo>
                    <a:pt x="1979287" y="581011"/>
                    <a:pt x="1952506" y="496841"/>
                    <a:pt x="1909145" y="405656"/>
                  </a:cubicBezTo>
                  <a:cubicBezTo>
                    <a:pt x="1865784" y="314471"/>
                    <a:pt x="1808395" y="158883"/>
                    <a:pt x="1763759" y="91929"/>
                  </a:cubicBezTo>
                  <a:cubicBezTo>
                    <a:pt x="1719123" y="24975"/>
                    <a:pt x="1684052" y="3932"/>
                    <a:pt x="1641329" y="3932"/>
                  </a:cubicBezTo>
                  <a:cubicBezTo>
                    <a:pt x="1598606" y="3932"/>
                    <a:pt x="1548869" y="37728"/>
                    <a:pt x="1507421" y="91929"/>
                  </a:cubicBezTo>
                  <a:cubicBezTo>
                    <a:pt x="1465973" y="146130"/>
                    <a:pt x="1439829" y="233489"/>
                    <a:pt x="1392643" y="329137"/>
                  </a:cubicBezTo>
                  <a:cubicBezTo>
                    <a:pt x="1345457" y="424785"/>
                    <a:pt x="1274039" y="595040"/>
                    <a:pt x="1224302" y="665820"/>
                  </a:cubicBezTo>
                  <a:cubicBezTo>
                    <a:pt x="1174565" y="736600"/>
                    <a:pt x="1138856" y="755730"/>
                    <a:pt x="1094220" y="753817"/>
                  </a:cubicBezTo>
                  <a:cubicBezTo>
                    <a:pt x="1049584" y="751904"/>
                    <a:pt x="997296" y="711093"/>
                    <a:pt x="956486" y="654342"/>
                  </a:cubicBezTo>
                  <a:cubicBezTo>
                    <a:pt x="915676" y="597591"/>
                    <a:pt x="890807" y="507681"/>
                    <a:pt x="849359" y="413308"/>
                  </a:cubicBezTo>
                  <a:cubicBezTo>
                    <a:pt x="807911" y="318935"/>
                    <a:pt x="749884" y="156332"/>
                    <a:pt x="707799" y="88103"/>
                  </a:cubicBezTo>
                  <a:cubicBezTo>
                    <a:pt x="665714" y="19874"/>
                    <a:pt x="637019" y="3294"/>
                    <a:pt x="596847" y="3932"/>
                  </a:cubicBezTo>
                  <a:cubicBezTo>
                    <a:pt x="556675" y="4570"/>
                    <a:pt x="507575" y="46655"/>
                    <a:pt x="466765" y="91929"/>
                  </a:cubicBezTo>
                  <a:cubicBezTo>
                    <a:pt x="425955" y="137203"/>
                    <a:pt x="382594" y="234126"/>
                    <a:pt x="351987" y="275574"/>
                  </a:cubicBezTo>
                  <a:cubicBezTo>
                    <a:pt x="321380" y="317022"/>
                    <a:pt x="307989" y="325949"/>
                    <a:pt x="283120" y="340615"/>
                  </a:cubicBezTo>
                  <a:cubicBezTo>
                    <a:pt x="258251" y="355281"/>
                    <a:pt x="249962" y="359745"/>
                    <a:pt x="202775" y="363571"/>
                  </a:cubicBezTo>
                  <a:cubicBezTo>
                    <a:pt x="155588" y="367397"/>
                    <a:pt x="77794" y="365484"/>
                    <a:pt x="0" y="363571"/>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35868B-A6D6-8A47-85D8-BE3D1EFBDD62}"/>
                </a:ext>
              </a:extLst>
            </p:cNvPr>
            <p:cNvSpPr/>
            <p:nvPr/>
          </p:nvSpPr>
          <p:spPr>
            <a:xfrm>
              <a:off x="4289092" y="4723558"/>
              <a:ext cx="136402" cy="1273087"/>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492F82-DD58-3742-8F46-FE24003FB1E6}"/>
                </a:ext>
              </a:extLst>
            </p:cNvPr>
            <p:cNvSpPr/>
            <p:nvPr/>
          </p:nvSpPr>
          <p:spPr>
            <a:xfrm>
              <a:off x="4239045" y="5178185"/>
              <a:ext cx="84954" cy="161661"/>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744B29B-E23F-9140-B94D-1D7DFB5A6C56}"/>
                </a:ext>
              </a:extLst>
            </p:cNvPr>
            <p:cNvCxnSpPr/>
            <p:nvPr/>
          </p:nvCxnSpPr>
          <p:spPr>
            <a:xfrm>
              <a:off x="2486126" y="5785280"/>
              <a:ext cx="702643" cy="0"/>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014531E-13DC-9C44-85DA-1F129DB08E35}"/>
                </a:ext>
              </a:extLst>
            </p:cNvPr>
            <p:cNvCxnSpPr>
              <a:cxnSpLocks/>
            </p:cNvCxnSpPr>
            <p:nvPr/>
          </p:nvCxnSpPr>
          <p:spPr>
            <a:xfrm flipV="1">
              <a:off x="911362" y="4889092"/>
              <a:ext cx="0" cy="327217"/>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AB7CA7D-265E-014D-90D4-5513BF10CAAE}"/>
                </a:ext>
              </a:extLst>
            </p:cNvPr>
            <p:cNvCxnSpPr>
              <a:cxnSpLocks/>
            </p:cNvCxnSpPr>
            <p:nvPr/>
          </p:nvCxnSpPr>
          <p:spPr>
            <a:xfrm>
              <a:off x="911362" y="5294705"/>
              <a:ext cx="0" cy="327217"/>
            </a:xfrm>
            <a:prstGeom prst="straightConnector1">
              <a:avLst/>
            </a:prstGeom>
            <a:ln>
              <a:solidFill>
                <a:srgbClr val="1A37BD"/>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Freeform 20">
              <a:extLst>
                <a:ext uri="{FF2B5EF4-FFF2-40B4-BE49-F238E27FC236}">
                  <a16:creationId xmlns:a16="http://schemas.microsoft.com/office/drawing/2014/main" id="{1E0AAB39-B54D-CC49-9D83-D974FE8D9E28}"/>
                </a:ext>
              </a:extLst>
            </p:cNvPr>
            <p:cNvSpPr/>
            <p:nvPr/>
          </p:nvSpPr>
          <p:spPr>
            <a:xfrm rot="1430334">
              <a:off x="227592" y="4734534"/>
              <a:ext cx="578388" cy="848408"/>
            </a:xfrm>
            <a:custGeom>
              <a:avLst/>
              <a:gdLst>
                <a:gd name="connsiteX0" fmla="*/ 670 w 578388"/>
                <a:gd name="connsiteY0" fmla="*/ 854513 h 911549"/>
                <a:gd name="connsiteX1" fmla="*/ 92493 w 578388"/>
                <a:gd name="connsiteY1" fmla="*/ 705302 h 911549"/>
                <a:gd name="connsiteX2" fmla="*/ 107797 w 578388"/>
                <a:gd name="connsiteY2" fmla="*/ 609653 h 911549"/>
                <a:gd name="connsiteX3" fmla="*/ 77189 w 578388"/>
                <a:gd name="connsiteY3" fmla="*/ 429834 h 911549"/>
                <a:gd name="connsiteX4" fmla="*/ 42756 w 578388"/>
                <a:gd name="connsiteY4" fmla="*/ 295926 h 911549"/>
                <a:gd name="connsiteX5" fmla="*/ 38930 w 578388"/>
                <a:gd name="connsiteY5" fmla="*/ 154366 h 911549"/>
                <a:gd name="connsiteX6" fmla="*/ 88667 w 578388"/>
                <a:gd name="connsiteY6" fmla="*/ 43414 h 911549"/>
                <a:gd name="connsiteX7" fmla="*/ 165186 w 578388"/>
                <a:gd name="connsiteY7" fmla="*/ 1328 h 911549"/>
                <a:gd name="connsiteX8" fmla="*/ 153708 w 578388"/>
                <a:gd name="connsiteY8" fmla="*/ 47240 h 911549"/>
                <a:gd name="connsiteX9" fmla="*/ 107797 w 578388"/>
                <a:gd name="connsiteY9" fmla="*/ 131410 h 911549"/>
                <a:gd name="connsiteX10" fmla="*/ 100145 w 578388"/>
                <a:gd name="connsiteY10" fmla="*/ 242363 h 911549"/>
                <a:gd name="connsiteX11" fmla="*/ 119275 w 578388"/>
                <a:gd name="connsiteY11" fmla="*/ 288274 h 911549"/>
                <a:gd name="connsiteX12" fmla="*/ 146056 w 578388"/>
                <a:gd name="connsiteY12" fmla="*/ 311230 h 911549"/>
                <a:gd name="connsiteX13" fmla="*/ 149882 w 578388"/>
                <a:gd name="connsiteY13" fmla="*/ 272970 h 911549"/>
                <a:gd name="connsiteX14" fmla="*/ 169012 w 578388"/>
                <a:gd name="connsiteY14" fmla="*/ 169670 h 911549"/>
                <a:gd name="connsiteX15" fmla="*/ 237879 w 578388"/>
                <a:gd name="connsiteY15" fmla="*/ 58717 h 911549"/>
                <a:gd name="connsiteX16" fmla="*/ 283790 w 578388"/>
                <a:gd name="connsiteY16" fmla="*/ 5154 h 911549"/>
                <a:gd name="connsiteX17" fmla="*/ 310572 w 578388"/>
                <a:gd name="connsiteY17" fmla="*/ 5154 h 911549"/>
                <a:gd name="connsiteX18" fmla="*/ 310572 w 578388"/>
                <a:gd name="connsiteY18" fmla="*/ 31936 h 911549"/>
                <a:gd name="connsiteX19" fmla="*/ 260834 w 578388"/>
                <a:gd name="connsiteY19" fmla="*/ 104629 h 911549"/>
                <a:gd name="connsiteX20" fmla="*/ 207271 w 578388"/>
                <a:gd name="connsiteY20" fmla="*/ 257666 h 911549"/>
                <a:gd name="connsiteX21" fmla="*/ 195793 w 578388"/>
                <a:gd name="connsiteY21" fmla="*/ 311230 h 911549"/>
                <a:gd name="connsiteX22" fmla="*/ 207271 w 578388"/>
                <a:gd name="connsiteY22" fmla="*/ 338011 h 911549"/>
                <a:gd name="connsiteX23" fmla="*/ 226401 w 578388"/>
                <a:gd name="connsiteY23" fmla="*/ 322707 h 911549"/>
                <a:gd name="connsiteX24" fmla="*/ 245531 w 578388"/>
                <a:gd name="connsiteY24" fmla="*/ 261492 h 911549"/>
                <a:gd name="connsiteX25" fmla="*/ 287616 w 578388"/>
                <a:gd name="connsiteY25" fmla="*/ 184974 h 911549"/>
                <a:gd name="connsiteX26" fmla="*/ 318224 w 578388"/>
                <a:gd name="connsiteY26" fmla="*/ 142888 h 911549"/>
                <a:gd name="connsiteX27" fmla="*/ 410046 w 578388"/>
                <a:gd name="connsiteY27" fmla="*/ 116107 h 911549"/>
                <a:gd name="connsiteX28" fmla="*/ 505695 w 578388"/>
                <a:gd name="connsiteY28" fmla="*/ 108455 h 911549"/>
                <a:gd name="connsiteX29" fmla="*/ 528650 w 578388"/>
                <a:gd name="connsiteY29" fmla="*/ 127584 h 911549"/>
                <a:gd name="connsiteX30" fmla="*/ 509521 w 578388"/>
                <a:gd name="connsiteY30" fmla="*/ 146714 h 911549"/>
                <a:gd name="connsiteX31" fmla="*/ 444480 w 578388"/>
                <a:gd name="connsiteY31" fmla="*/ 150540 h 911549"/>
                <a:gd name="connsiteX32" fmla="*/ 390916 w 578388"/>
                <a:gd name="connsiteY32" fmla="*/ 162018 h 911549"/>
                <a:gd name="connsiteX33" fmla="*/ 333527 w 578388"/>
                <a:gd name="connsiteY33" fmla="*/ 230885 h 911549"/>
                <a:gd name="connsiteX34" fmla="*/ 276138 w 578388"/>
                <a:gd name="connsiteY34" fmla="*/ 334185 h 911549"/>
                <a:gd name="connsiteX35" fmla="*/ 272312 w 578388"/>
                <a:gd name="connsiteY35" fmla="*/ 345663 h 911549"/>
                <a:gd name="connsiteX36" fmla="*/ 295268 w 578388"/>
                <a:gd name="connsiteY36" fmla="*/ 338011 h 911549"/>
                <a:gd name="connsiteX37" fmla="*/ 360309 w 578388"/>
                <a:gd name="connsiteY37" fmla="*/ 292100 h 911549"/>
                <a:gd name="connsiteX38" fmla="*/ 413872 w 578388"/>
                <a:gd name="connsiteY38" fmla="*/ 261492 h 911549"/>
                <a:gd name="connsiteX39" fmla="*/ 463609 w 578388"/>
                <a:gd name="connsiteY39" fmla="*/ 250015 h 911549"/>
                <a:gd name="connsiteX40" fmla="*/ 490391 w 578388"/>
                <a:gd name="connsiteY40" fmla="*/ 265318 h 911549"/>
                <a:gd name="connsiteX41" fmla="*/ 513347 w 578388"/>
                <a:gd name="connsiteY41" fmla="*/ 288274 h 911549"/>
                <a:gd name="connsiteX42" fmla="*/ 566910 w 578388"/>
                <a:gd name="connsiteY42" fmla="*/ 353315 h 911549"/>
                <a:gd name="connsiteX43" fmla="*/ 578388 w 578388"/>
                <a:gd name="connsiteY43" fmla="*/ 403052 h 911549"/>
                <a:gd name="connsiteX44" fmla="*/ 566910 w 578388"/>
                <a:gd name="connsiteY44" fmla="*/ 418356 h 911549"/>
                <a:gd name="connsiteX45" fmla="*/ 543954 w 578388"/>
                <a:gd name="connsiteY45" fmla="*/ 403052 h 911549"/>
                <a:gd name="connsiteX46" fmla="*/ 509521 w 578388"/>
                <a:gd name="connsiteY46" fmla="*/ 360967 h 911549"/>
                <a:gd name="connsiteX47" fmla="*/ 471261 w 578388"/>
                <a:gd name="connsiteY47" fmla="*/ 318881 h 911549"/>
                <a:gd name="connsiteX48" fmla="*/ 444480 w 578388"/>
                <a:gd name="connsiteY48" fmla="*/ 318881 h 911549"/>
                <a:gd name="connsiteX49" fmla="*/ 421524 w 578388"/>
                <a:gd name="connsiteY49" fmla="*/ 334185 h 911549"/>
                <a:gd name="connsiteX50" fmla="*/ 387091 w 578388"/>
                <a:gd name="connsiteY50" fmla="*/ 368619 h 911549"/>
                <a:gd name="connsiteX51" fmla="*/ 329701 w 578388"/>
                <a:gd name="connsiteY51" fmla="*/ 433660 h 911549"/>
                <a:gd name="connsiteX52" fmla="*/ 306746 w 578388"/>
                <a:gd name="connsiteY52" fmla="*/ 452789 h 911549"/>
                <a:gd name="connsiteX53" fmla="*/ 295268 w 578388"/>
                <a:gd name="connsiteY53" fmla="*/ 464267 h 911549"/>
                <a:gd name="connsiteX54" fmla="*/ 306746 w 578388"/>
                <a:gd name="connsiteY54" fmla="*/ 475745 h 911549"/>
                <a:gd name="connsiteX55" fmla="*/ 345005 w 578388"/>
                <a:gd name="connsiteY55" fmla="*/ 521656 h 911549"/>
                <a:gd name="connsiteX56" fmla="*/ 398568 w 578388"/>
                <a:gd name="connsiteY56" fmla="*/ 552264 h 911549"/>
                <a:gd name="connsiteX57" fmla="*/ 452132 w 578388"/>
                <a:gd name="connsiteY57" fmla="*/ 552264 h 911549"/>
                <a:gd name="connsiteX58" fmla="*/ 494217 w 578388"/>
                <a:gd name="connsiteY58" fmla="*/ 525482 h 911549"/>
                <a:gd name="connsiteX59" fmla="*/ 524824 w 578388"/>
                <a:gd name="connsiteY59" fmla="*/ 487223 h 911549"/>
                <a:gd name="connsiteX60" fmla="*/ 540128 w 578388"/>
                <a:gd name="connsiteY60" fmla="*/ 464267 h 911549"/>
                <a:gd name="connsiteX61" fmla="*/ 559258 w 578388"/>
                <a:gd name="connsiteY61" fmla="*/ 464267 h 911549"/>
                <a:gd name="connsiteX62" fmla="*/ 566910 w 578388"/>
                <a:gd name="connsiteY62" fmla="*/ 479571 h 911549"/>
                <a:gd name="connsiteX63" fmla="*/ 555432 w 578388"/>
                <a:gd name="connsiteY63" fmla="*/ 494875 h 911549"/>
                <a:gd name="connsiteX64" fmla="*/ 524824 w 578388"/>
                <a:gd name="connsiteY64" fmla="*/ 536960 h 911549"/>
                <a:gd name="connsiteX65" fmla="*/ 478913 w 578388"/>
                <a:gd name="connsiteY65" fmla="*/ 594349 h 911549"/>
                <a:gd name="connsiteX66" fmla="*/ 413872 w 578388"/>
                <a:gd name="connsiteY66" fmla="*/ 628783 h 911549"/>
                <a:gd name="connsiteX67" fmla="*/ 356483 w 578388"/>
                <a:gd name="connsiteY67" fmla="*/ 613479 h 911549"/>
                <a:gd name="connsiteX68" fmla="*/ 310572 w 578388"/>
                <a:gd name="connsiteY68" fmla="*/ 594349 h 911549"/>
                <a:gd name="connsiteX69" fmla="*/ 268486 w 578388"/>
                <a:gd name="connsiteY69" fmla="*/ 594349 h 911549"/>
                <a:gd name="connsiteX70" fmla="*/ 218749 w 578388"/>
                <a:gd name="connsiteY70" fmla="*/ 647912 h 911549"/>
                <a:gd name="connsiteX71" fmla="*/ 176664 w 578388"/>
                <a:gd name="connsiteY71" fmla="*/ 781820 h 911549"/>
                <a:gd name="connsiteX72" fmla="*/ 146056 w 578388"/>
                <a:gd name="connsiteY72" fmla="*/ 908076 h 911549"/>
                <a:gd name="connsiteX73" fmla="*/ 670 w 578388"/>
                <a:gd name="connsiteY73" fmla="*/ 854513 h 91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78388" h="911549">
                  <a:moveTo>
                    <a:pt x="670" y="854513"/>
                  </a:moveTo>
                  <a:cubicBezTo>
                    <a:pt x="-8257" y="820717"/>
                    <a:pt x="74639" y="746112"/>
                    <a:pt x="92493" y="705302"/>
                  </a:cubicBezTo>
                  <a:cubicBezTo>
                    <a:pt x="110347" y="664492"/>
                    <a:pt x="110348" y="655564"/>
                    <a:pt x="107797" y="609653"/>
                  </a:cubicBezTo>
                  <a:cubicBezTo>
                    <a:pt x="105246" y="563742"/>
                    <a:pt x="88029" y="482122"/>
                    <a:pt x="77189" y="429834"/>
                  </a:cubicBezTo>
                  <a:cubicBezTo>
                    <a:pt x="66349" y="377546"/>
                    <a:pt x="49132" y="341837"/>
                    <a:pt x="42756" y="295926"/>
                  </a:cubicBezTo>
                  <a:cubicBezTo>
                    <a:pt x="36380" y="250015"/>
                    <a:pt x="31278" y="196451"/>
                    <a:pt x="38930" y="154366"/>
                  </a:cubicBezTo>
                  <a:cubicBezTo>
                    <a:pt x="46582" y="112281"/>
                    <a:pt x="67624" y="68920"/>
                    <a:pt x="88667" y="43414"/>
                  </a:cubicBezTo>
                  <a:cubicBezTo>
                    <a:pt x="109710" y="17908"/>
                    <a:pt x="154346" y="690"/>
                    <a:pt x="165186" y="1328"/>
                  </a:cubicBezTo>
                  <a:cubicBezTo>
                    <a:pt x="176026" y="1966"/>
                    <a:pt x="163273" y="25560"/>
                    <a:pt x="153708" y="47240"/>
                  </a:cubicBezTo>
                  <a:cubicBezTo>
                    <a:pt x="144143" y="68920"/>
                    <a:pt x="116724" y="98889"/>
                    <a:pt x="107797" y="131410"/>
                  </a:cubicBezTo>
                  <a:cubicBezTo>
                    <a:pt x="98870" y="163931"/>
                    <a:pt x="98232" y="216219"/>
                    <a:pt x="100145" y="242363"/>
                  </a:cubicBezTo>
                  <a:cubicBezTo>
                    <a:pt x="102058" y="268507"/>
                    <a:pt x="111623" y="276796"/>
                    <a:pt x="119275" y="288274"/>
                  </a:cubicBezTo>
                  <a:cubicBezTo>
                    <a:pt x="126927" y="299752"/>
                    <a:pt x="140955" y="313781"/>
                    <a:pt x="146056" y="311230"/>
                  </a:cubicBezTo>
                  <a:cubicBezTo>
                    <a:pt x="151157" y="308679"/>
                    <a:pt x="146056" y="296563"/>
                    <a:pt x="149882" y="272970"/>
                  </a:cubicBezTo>
                  <a:cubicBezTo>
                    <a:pt x="153708" y="249377"/>
                    <a:pt x="154346" y="205379"/>
                    <a:pt x="169012" y="169670"/>
                  </a:cubicBezTo>
                  <a:cubicBezTo>
                    <a:pt x="183678" y="133961"/>
                    <a:pt x="218749" y="86136"/>
                    <a:pt x="237879" y="58717"/>
                  </a:cubicBezTo>
                  <a:cubicBezTo>
                    <a:pt x="257009" y="31298"/>
                    <a:pt x="271675" y="14081"/>
                    <a:pt x="283790" y="5154"/>
                  </a:cubicBezTo>
                  <a:cubicBezTo>
                    <a:pt x="295905" y="-3773"/>
                    <a:pt x="306108" y="690"/>
                    <a:pt x="310572" y="5154"/>
                  </a:cubicBezTo>
                  <a:cubicBezTo>
                    <a:pt x="315036" y="9618"/>
                    <a:pt x="318862" y="15357"/>
                    <a:pt x="310572" y="31936"/>
                  </a:cubicBezTo>
                  <a:cubicBezTo>
                    <a:pt x="302282" y="48515"/>
                    <a:pt x="278051" y="67007"/>
                    <a:pt x="260834" y="104629"/>
                  </a:cubicBezTo>
                  <a:cubicBezTo>
                    <a:pt x="243617" y="142251"/>
                    <a:pt x="218111" y="223233"/>
                    <a:pt x="207271" y="257666"/>
                  </a:cubicBezTo>
                  <a:cubicBezTo>
                    <a:pt x="196431" y="292099"/>
                    <a:pt x="195793" y="297839"/>
                    <a:pt x="195793" y="311230"/>
                  </a:cubicBezTo>
                  <a:cubicBezTo>
                    <a:pt x="195793" y="324621"/>
                    <a:pt x="202170" y="336098"/>
                    <a:pt x="207271" y="338011"/>
                  </a:cubicBezTo>
                  <a:cubicBezTo>
                    <a:pt x="212372" y="339924"/>
                    <a:pt x="220024" y="335460"/>
                    <a:pt x="226401" y="322707"/>
                  </a:cubicBezTo>
                  <a:cubicBezTo>
                    <a:pt x="232778" y="309954"/>
                    <a:pt x="235329" y="284447"/>
                    <a:pt x="245531" y="261492"/>
                  </a:cubicBezTo>
                  <a:cubicBezTo>
                    <a:pt x="255733" y="238537"/>
                    <a:pt x="275501" y="204741"/>
                    <a:pt x="287616" y="184974"/>
                  </a:cubicBezTo>
                  <a:cubicBezTo>
                    <a:pt x="299731" y="165207"/>
                    <a:pt x="297819" y="154366"/>
                    <a:pt x="318224" y="142888"/>
                  </a:cubicBezTo>
                  <a:cubicBezTo>
                    <a:pt x="338629" y="131410"/>
                    <a:pt x="378801" y="121846"/>
                    <a:pt x="410046" y="116107"/>
                  </a:cubicBezTo>
                  <a:cubicBezTo>
                    <a:pt x="441291" y="110368"/>
                    <a:pt x="485928" y="106542"/>
                    <a:pt x="505695" y="108455"/>
                  </a:cubicBezTo>
                  <a:cubicBezTo>
                    <a:pt x="525462" y="110368"/>
                    <a:pt x="528012" y="121208"/>
                    <a:pt x="528650" y="127584"/>
                  </a:cubicBezTo>
                  <a:cubicBezTo>
                    <a:pt x="529288" y="133960"/>
                    <a:pt x="523549" y="142888"/>
                    <a:pt x="509521" y="146714"/>
                  </a:cubicBezTo>
                  <a:cubicBezTo>
                    <a:pt x="495493" y="150540"/>
                    <a:pt x="464247" y="147989"/>
                    <a:pt x="444480" y="150540"/>
                  </a:cubicBezTo>
                  <a:cubicBezTo>
                    <a:pt x="424713" y="153091"/>
                    <a:pt x="409408" y="148627"/>
                    <a:pt x="390916" y="162018"/>
                  </a:cubicBezTo>
                  <a:cubicBezTo>
                    <a:pt x="372424" y="175409"/>
                    <a:pt x="352657" y="202191"/>
                    <a:pt x="333527" y="230885"/>
                  </a:cubicBezTo>
                  <a:cubicBezTo>
                    <a:pt x="314397" y="259579"/>
                    <a:pt x="276138" y="334185"/>
                    <a:pt x="276138" y="334185"/>
                  </a:cubicBezTo>
                  <a:cubicBezTo>
                    <a:pt x="265936" y="353315"/>
                    <a:pt x="269124" y="345025"/>
                    <a:pt x="272312" y="345663"/>
                  </a:cubicBezTo>
                  <a:cubicBezTo>
                    <a:pt x="275500" y="346301"/>
                    <a:pt x="280602" y="346938"/>
                    <a:pt x="295268" y="338011"/>
                  </a:cubicBezTo>
                  <a:cubicBezTo>
                    <a:pt x="309934" y="329084"/>
                    <a:pt x="340542" y="304853"/>
                    <a:pt x="360309" y="292100"/>
                  </a:cubicBezTo>
                  <a:cubicBezTo>
                    <a:pt x="380076" y="279347"/>
                    <a:pt x="396655" y="268506"/>
                    <a:pt x="413872" y="261492"/>
                  </a:cubicBezTo>
                  <a:cubicBezTo>
                    <a:pt x="431089" y="254478"/>
                    <a:pt x="450856" y="249377"/>
                    <a:pt x="463609" y="250015"/>
                  </a:cubicBezTo>
                  <a:cubicBezTo>
                    <a:pt x="476362" y="250653"/>
                    <a:pt x="482101" y="258942"/>
                    <a:pt x="490391" y="265318"/>
                  </a:cubicBezTo>
                  <a:cubicBezTo>
                    <a:pt x="498681" y="271694"/>
                    <a:pt x="500594" y="273608"/>
                    <a:pt x="513347" y="288274"/>
                  </a:cubicBezTo>
                  <a:cubicBezTo>
                    <a:pt x="526100" y="302940"/>
                    <a:pt x="556070" y="334185"/>
                    <a:pt x="566910" y="353315"/>
                  </a:cubicBezTo>
                  <a:cubicBezTo>
                    <a:pt x="577750" y="372445"/>
                    <a:pt x="578388" y="392212"/>
                    <a:pt x="578388" y="403052"/>
                  </a:cubicBezTo>
                  <a:cubicBezTo>
                    <a:pt x="578388" y="413892"/>
                    <a:pt x="572649" y="418356"/>
                    <a:pt x="566910" y="418356"/>
                  </a:cubicBezTo>
                  <a:cubicBezTo>
                    <a:pt x="561171" y="418356"/>
                    <a:pt x="553519" y="412617"/>
                    <a:pt x="543954" y="403052"/>
                  </a:cubicBezTo>
                  <a:cubicBezTo>
                    <a:pt x="534389" y="393487"/>
                    <a:pt x="521637" y="374996"/>
                    <a:pt x="509521" y="360967"/>
                  </a:cubicBezTo>
                  <a:cubicBezTo>
                    <a:pt x="497405" y="346938"/>
                    <a:pt x="482101" y="325895"/>
                    <a:pt x="471261" y="318881"/>
                  </a:cubicBezTo>
                  <a:cubicBezTo>
                    <a:pt x="460421" y="311867"/>
                    <a:pt x="452770" y="316330"/>
                    <a:pt x="444480" y="318881"/>
                  </a:cubicBezTo>
                  <a:cubicBezTo>
                    <a:pt x="436191" y="321432"/>
                    <a:pt x="431089" y="325895"/>
                    <a:pt x="421524" y="334185"/>
                  </a:cubicBezTo>
                  <a:cubicBezTo>
                    <a:pt x="411959" y="342475"/>
                    <a:pt x="402395" y="352040"/>
                    <a:pt x="387091" y="368619"/>
                  </a:cubicBezTo>
                  <a:cubicBezTo>
                    <a:pt x="371787" y="385198"/>
                    <a:pt x="343092" y="419632"/>
                    <a:pt x="329701" y="433660"/>
                  </a:cubicBezTo>
                  <a:cubicBezTo>
                    <a:pt x="316310" y="447688"/>
                    <a:pt x="306746" y="452789"/>
                    <a:pt x="306746" y="452789"/>
                  </a:cubicBezTo>
                  <a:cubicBezTo>
                    <a:pt x="301007" y="457890"/>
                    <a:pt x="295268" y="464267"/>
                    <a:pt x="295268" y="464267"/>
                  </a:cubicBezTo>
                  <a:cubicBezTo>
                    <a:pt x="295268" y="468093"/>
                    <a:pt x="298456" y="466180"/>
                    <a:pt x="306746" y="475745"/>
                  </a:cubicBezTo>
                  <a:cubicBezTo>
                    <a:pt x="315036" y="485310"/>
                    <a:pt x="329701" y="508903"/>
                    <a:pt x="345005" y="521656"/>
                  </a:cubicBezTo>
                  <a:cubicBezTo>
                    <a:pt x="360309" y="534409"/>
                    <a:pt x="380714" y="547163"/>
                    <a:pt x="398568" y="552264"/>
                  </a:cubicBezTo>
                  <a:cubicBezTo>
                    <a:pt x="416422" y="557365"/>
                    <a:pt x="436191" y="556728"/>
                    <a:pt x="452132" y="552264"/>
                  </a:cubicBezTo>
                  <a:cubicBezTo>
                    <a:pt x="468073" y="547800"/>
                    <a:pt x="482102" y="536322"/>
                    <a:pt x="494217" y="525482"/>
                  </a:cubicBezTo>
                  <a:cubicBezTo>
                    <a:pt x="506332" y="514642"/>
                    <a:pt x="517172" y="497425"/>
                    <a:pt x="524824" y="487223"/>
                  </a:cubicBezTo>
                  <a:cubicBezTo>
                    <a:pt x="532476" y="477020"/>
                    <a:pt x="534389" y="468093"/>
                    <a:pt x="540128" y="464267"/>
                  </a:cubicBezTo>
                  <a:cubicBezTo>
                    <a:pt x="545867" y="460441"/>
                    <a:pt x="559258" y="464267"/>
                    <a:pt x="559258" y="464267"/>
                  </a:cubicBezTo>
                  <a:cubicBezTo>
                    <a:pt x="563722" y="466818"/>
                    <a:pt x="566910" y="479571"/>
                    <a:pt x="566910" y="479571"/>
                  </a:cubicBezTo>
                  <a:cubicBezTo>
                    <a:pt x="566272" y="484672"/>
                    <a:pt x="562446" y="485310"/>
                    <a:pt x="555432" y="494875"/>
                  </a:cubicBezTo>
                  <a:cubicBezTo>
                    <a:pt x="548418" y="504440"/>
                    <a:pt x="537577" y="520381"/>
                    <a:pt x="524824" y="536960"/>
                  </a:cubicBezTo>
                  <a:cubicBezTo>
                    <a:pt x="512071" y="553539"/>
                    <a:pt x="497405" y="579045"/>
                    <a:pt x="478913" y="594349"/>
                  </a:cubicBezTo>
                  <a:cubicBezTo>
                    <a:pt x="460421" y="609653"/>
                    <a:pt x="434277" y="625595"/>
                    <a:pt x="413872" y="628783"/>
                  </a:cubicBezTo>
                  <a:cubicBezTo>
                    <a:pt x="393467" y="631971"/>
                    <a:pt x="373700" y="619218"/>
                    <a:pt x="356483" y="613479"/>
                  </a:cubicBezTo>
                  <a:cubicBezTo>
                    <a:pt x="339266" y="607740"/>
                    <a:pt x="325238" y="597537"/>
                    <a:pt x="310572" y="594349"/>
                  </a:cubicBezTo>
                  <a:cubicBezTo>
                    <a:pt x="295906" y="591161"/>
                    <a:pt x="283790" y="585422"/>
                    <a:pt x="268486" y="594349"/>
                  </a:cubicBezTo>
                  <a:cubicBezTo>
                    <a:pt x="253182" y="603276"/>
                    <a:pt x="234053" y="616667"/>
                    <a:pt x="218749" y="647912"/>
                  </a:cubicBezTo>
                  <a:cubicBezTo>
                    <a:pt x="203445" y="679157"/>
                    <a:pt x="188779" y="738459"/>
                    <a:pt x="176664" y="781820"/>
                  </a:cubicBezTo>
                  <a:cubicBezTo>
                    <a:pt x="164549" y="825181"/>
                    <a:pt x="176664" y="893410"/>
                    <a:pt x="146056" y="908076"/>
                  </a:cubicBezTo>
                  <a:cubicBezTo>
                    <a:pt x="115448" y="922742"/>
                    <a:pt x="9597" y="888309"/>
                    <a:pt x="670" y="854513"/>
                  </a:cubicBezTo>
                  <a:close/>
                </a:path>
              </a:pathLst>
            </a:cu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Object 21">
              <a:extLst>
                <a:ext uri="{FF2B5EF4-FFF2-40B4-BE49-F238E27FC236}">
                  <a16:creationId xmlns:a16="http://schemas.microsoft.com/office/drawing/2014/main" id="{6228B046-DED1-1D43-AE21-8DCA0A05A38C}"/>
                </a:ext>
              </a:extLst>
            </p:cNvPr>
            <p:cNvGraphicFramePr>
              <a:graphicFrameLocks noChangeAspect="1"/>
            </p:cNvGraphicFramePr>
            <p:nvPr>
              <p:extLst>
                <p:ext uri="{D42A27DB-BD31-4B8C-83A1-F6EECF244321}">
                  <p14:modId xmlns:p14="http://schemas.microsoft.com/office/powerpoint/2010/main" val="1539683624"/>
                </p:ext>
              </p:extLst>
            </p:nvPr>
          </p:nvGraphicFramePr>
          <p:xfrm>
            <a:off x="2261852" y="5810590"/>
            <a:ext cx="1130300" cy="203200"/>
          </p:xfrm>
          <a:graphic>
            <a:graphicData uri="http://schemas.openxmlformats.org/presentationml/2006/ole">
              <mc:AlternateContent xmlns:mc="http://schemas.openxmlformats.org/markup-compatibility/2006">
                <mc:Choice xmlns:v="urn:schemas-microsoft-com:vml" Requires="v">
                  <p:oleObj spid="_x0000_s4133" r:id="rId5" imgW="1130300" imgH="203200" progId="Equation.DSMT4">
                    <p:embed/>
                  </p:oleObj>
                </mc:Choice>
                <mc:Fallback>
                  <p:oleObj r:id="rId5" imgW="1130300" imgH="203200" progId="Equation.DSMT4">
                    <p:embed/>
                    <p:pic>
                      <p:nvPicPr>
                        <p:cNvPr id="16" name="Object 15">
                          <a:extLst>
                            <a:ext uri="{FF2B5EF4-FFF2-40B4-BE49-F238E27FC236}">
                              <a16:creationId xmlns:a16="http://schemas.microsoft.com/office/drawing/2014/main" id="{AE89D811-CAF6-2E4B-9AB1-35F7114BA42F}"/>
                            </a:ext>
                          </a:extLst>
                        </p:cNvPr>
                        <p:cNvPicPr/>
                        <p:nvPr/>
                      </p:nvPicPr>
                      <p:blipFill>
                        <a:blip r:embed="rId4"/>
                        <a:stretch>
                          <a:fillRect/>
                        </a:stretch>
                      </p:blipFill>
                      <p:spPr>
                        <a:xfrm>
                          <a:off x="2261852" y="5810590"/>
                          <a:ext cx="1130300" cy="203200"/>
                        </a:xfrm>
                        <a:prstGeom prst="rect">
                          <a:avLst/>
                        </a:prstGeom>
                      </p:spPr>
                    </p:pic>
                  </p:oleObj>
                </mc:Fallback>
              </mc:AlternateContent>
            </a:graphicData>
          </a:graphic>
        </p:graphicFrame>
        <p:cxnSp>
          <p:nvCxnSpPr>
            <p:cNvPr id="23" name="Straight Connector 22">
              <a:extLst>
                <a:ext uri="{FF2B5EF4-FFF2-40B4-BE49-F238E27FC236}">
                  <a16:creationId xmlns:a16="http://schemas.microsoft.com/office/drawing/2014/main" id="{4CFA98E0-FE02-2C40-9E2A-534367EA83D0}"/>
                </a:ext>
              </a:extLst>
            </p:cNvPr>
            <p:cNvCxnSpPr>
              <a:cxnSpLocks/>
              <a:endCxn id="15" idx="29"/>
            </p:cNvCxnSpPr>
            <p:nvPr/>
          </p:nvCxnSpPr>
          <p:spPr>
            <a:xfrm flipH="1" flipV="1">
              <a:off x="733206" y="5250393"/>
              <a:ext cx="3505840" cy="10566"/>
            </a:xfrm>
            <a:prstGeom prst="line">
              <a:avLst/>
            </a:prstGeom>
            <a:ln w="12700">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24" name="Object 23">
              <a:extLst>
                <a:ext uri="{FF2B5EF4-FFF2-40B4-BE49-F238E27FC236}">
                  <a16:creationId xmlns:a16="http://schemas.microsoft.com/office/drawing/2014/main" id="{A6658E6C-AE58-AB4D-B0DF-5E96BAC4E826}"/>
                </a:ext>
              </a:extLst>
            </p:cNvPr>
            <p:cNvGraphicFramePr>
              <a:graphicFrameLocks noChangeAspect="1"/>
            </p:cNvGraphicFramePr>
            <p:nvPr>
              <p:extLst>
                <p:ext uri="{D42A27DB-BD31-4B8C-83A1-F6EECF244321}">
                  <p14:modId xmlns:p14="http://schemas.microsoft.com/office/powerpoint/2010/main" val="601060869"/>
                </p:ext>
              </p:extLst>
            </p:nvPr>
          </p:nvGraphicFramePr>
          <p:xfrm>
            <a:off x="2028700" y="4578367"/>
            <a:ext cx="1155700" cy="203200"/>
          </p:xfrm>
          <a:graphic>
            <a:graphicData uri="http://schemas.openxmlformats.org/presentationml/2006/ole">
              <mc:AlternateContent xmlns:mc="http://schemas.openxmlformats.org/markup-compatibility/2006">
                <mc:Choice xmlns:v="urn:schemas-microsoft-com:vml" Requires="v">
                  <p:oleObj spid="_x0000_s4134" r:id="rId6" imgW="1155700" imgH="203200" progId="Equation.DSMT4">
                    <p:embed/>
                  </p:oleObj>
                </mc:Choice>
                <mc:Fallback>
                  <p:oleObj r:id="rId6" imgW="1155700" imgH="203200" progId="Equation.DSMT4">
                    <p:embed/>
                    <p:pic>
                      <p:nvPicPr>
                        <p:cNvPr id="21" name="Object 20">
                          <a:extLst>
                            <a:ext uri="{FF2B5EF4-FFF2-40B4-BE49-F238E27FC236}">
                              <a16:creationId xmlns:a16="http://schemas.microsoft.com/office/drawing/2014/main" id="{91849B66-3271-B247-A5A8-39A9CF893E4F}"/>
                            </a:ext>
                          </a:extLst>
                        </p:cNvPr>
                        <p:cNvPicPr/>
                        <p:nvPr/>
                      </p:nvPicPr>
                      <p:blipFill>
                        <a:blip r:embed="rId7"/>
                        <a:stretch>
                          <a:fillRect/>
                        </a:stretch>
                      </p:blipFill>
                      <p:spPr>
                        <a:xfrm>
                          <a:off x="2028700" y="4578367"/>
                          <a:ext cx="1155700" cy="203200"/>
                        </a:xfrm>
                        <a:prstGeom prst="rect">
                          <a:avLst/>
                        </a:prstGeom>
                      </p:spPr>
                    </p:pic>
                  </p:oleObj>
                </mc:Fallback>
              </mc:AlternateContent>
            </a:graphicData>
          </a:graphic>
        </p:graphicFrame>
        <p:sp>
          <p:nvSpPr>
            <p:cNvPr id="25" name="Freeform 24">
              <a:extLst>
                <a:ext uri="{FF2B5EF4-FFF2-40B4-BE49-F238E27FC236}">
                  <a16:creationId xmlns:a16="http://schemas.microsoft.com/office/drawing/2014/main" id="{17F940F7-3CE6-AC4C-9C02-38073CC7A4C8}"/>
                </a:ext>
              </a:extLst>
            </p:cNvPr>
            <p:cNvSpPr/>
            <p:nvPr/>
          </p:nvSpPr>
          <p:spPr>
            <a:xfrm>
              <a:off x="2990441" y="4689734"/>
              <a:ext cx="302184" cy="553349"/>
            </a:xfrm>
            <a:custGeom>
              <a:avLst/>
              <a:gdLst>
                <a:gd name="connsiteX0" fmla="*/ 180526 w 302184"/>
                <a:gd name="connsiteY0" fmla="*/ 0 h 553349"/>
                <a:gd name="connsiteX1" fmla="*/ 302184 w 302184"/>
                <a:gd name="connsiteY1" fmla="*/ 58867 h 553349"/>
                <a:gd name="connsiteX2" fmla="*/ 0 w 302184"/>
                <a:gd name="connsiteY2" fmla="*/ 553349 h 553349"/>
              </a:gdLst>
              <a:ahLst/>
              <a:cxnLst>
                <a:cxn ang="0">
                  <a:pos x="connsiteX0" y="connsiteY0"/>
                </a:cxn>
                <a:cxn ang="0">
                  <a:pos x="connsiteX1" y="connsiteY1"/>
                </a:cxn>
                <a:cxn ang="0">
                  <a:pos x="connsiteX2" y="connsiteY2"/>
                </a:cxn>
              </a:cxnLst>
              <a:rect l="l" t="t" r="r" b="b"/>
              <a:pathLst>
                <a:path w="302184" h="553349">
                  <a:moveTo>
                    <a:pt x="180526" y="0"/>
                  </a:moveTo>
                  <a:lnTo>
                    <a:pt x="302184" y="58867"/>
                  </a:lnTo>
                  <a:lnTo>
                    <a:pt x="0" y="553349"/>
                  </a:lnTo>
                </a:path>
              </a:pathLst>
            </a:cu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48C1B60F-F046-524B-9FF8-836544720104}"/>
                </a:ext>
              </a:extLst>
            </p:cNvPr>
            <p:cNvGrpSpPr/>
            <p:nvPr/>
          </p:nvGrpSpPr>
          <p:grpSpPr>
            <a:xfrm>
              <a:off x="2990440" y="5106043"/>
              <a:ext cx="125878" cy="137040"/>
              <a:chOff x="2990440" y="5106043"/>
              <a:chExt cx="125878" cy="137040"/>
            </a:xfrm>
          </p:grpSpPr>
          <p:cxnSp>
            <p:nvCxnSpPr>
              <p:cNvPr id="26" name="Straight Connector 25">
                <a:extLst>
                  <a:ext uri="{FF2B5EF4-FFF2-40B4-BE49-F238E27FC236}">
                    <a16:creationId xmlns:a16="http://schemas.microsoft.com/office/drawing/2014/main" id="{D0E0FF80-016E-2747-ABA7-BF319A05B110}"/>
                  </a:ext>
                </a:extLst>
              </p:cNvPr>
              <p:cNvCxnSpPr>
                <a:cxnSpLocks/>
                <a:stCxn id="25" idx="2"/>
              </p:cNvCxnSpPr>
              <p:nvPr/>
            </p:nvCxnSpPr>
            <p:spPr>
              <a:xfrm flipV="1">
                <a:off x="2990441" y="5106043"/>
                <a:ext cx="25809" cy="13704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5AA3BF5-0D35-D94D-8301-6F0871E7EE8F}"/>
                  </a:ext>
                </a:extLst>
              </p:cNvPr>
              <p:cNvCxnSpPr>
                <a:cxnSpLocks/>
              </p:cNvCxnSpPr>
              <p:nvPr/>
            </p:nvCxnSpPr>
            <p:spPr>
              <a:xfrm flipV="1">
                <a:off x="2990440" y="5145769"/>
                <a:ext cx="125878" cy="9731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8" name="TextBox 27">
              <a:extLst>
                <a:ext uri="{FF2B5EF4-FFF2-40B4-BE49-F238E27FC236}">
                  <a16:creationId xmlns:a16="http://schemas.microsoft.com/office/drawing/2014/main" id="{32696684-16D2-8C46-80D2-2F41FB6E1266}"/>
                </a:ext>
              </a:extLst>
            </p:cNvPr>
            <p:cNvSpPr txBox="1"/>
            <p:nvPr/>
          </p:nvSpPr>
          <p:spPr>
            <a:xfrm>
              <a:off x="48687" y="5725155"/>
              <a:ext cx="1906307" cy="769441"/>
            </a:xfrm>
            <a:prstGeom prst="rect">
              <a:avLst/>
            </a:prstGeom>
            <a:noFill/>
          </p:spPr>
          <p:txBody>
            <a:bodyPr wrap="square" rtlCol="0">
              <a:spAutoFit/>
            </a:bodyPr>
            <a:lstStyle/>
            <a:p>
              <a:r>
                <a:rPr lang="en-US" sz="1100" dirty="0"/>
                <a:t>The up and down motion of the string is perpendicular to the direction of wave propagation</a:t>
              </a:r>
              <a:endParaRPr lang="en-US" sz="1400" dirty="0"/>
            </a:p>
          </p:txBody>
        </p:sp>
        <p:sp>
          <p:nvSpPr>
            <p:cNvPr id="29" name="TextBox 28">
              <a:extLst>
                <a:ext uri="{FF2B5EF4-FFF2-40B4-BE49-F238E27FC236}">
                  <a16:creationId xmlns:a16="http://schemas.microsoft.com/office/drawing/2014/main" id="{F34796EE-449B-C843-B669-0E7D575A9DC3}"/>
                </a:ext>
              </a:extLst>
            </p:cNvPr>
            <p:cNvSpPr txBox="1"/>
            <p:nvPr/>
          </p:nvSpPr>
          <p:spPr>
            <a:xfrm>
              <a:off x="62755" y="4262087"/>
              <a:ext cx="1019831"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transverse</a:t>
              </a:r>
            </a:p>
          </p:txBody>
        </p:sp>
        <p:sp>
          <p:nvSpPr>
            <p:cNvPr id="30" name="Rectangle 29">
              <a:extLst>
                <a:ext uri="{FF2B5EF4-FFF2-40B4-BE49-F238E27FC236}">
                  <a16:creationId xmlns:a16="http://schemas.microsoft.com/office/drawing/2014/main" id="{94515341-A3D3-9F40-8CB3-021EDF694256}"/>
                </a:ext>
              </a:extLst>
            </p:cNvPr>
            <p:cNvSpPr/>
            <p:nvPr/>
          </p:nvSpPr>
          <p:spPr>
            <a:xfrm>
              <a:off x="53602" y="4355937"/>
              <a:ext cx="1011627" cy="19835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9" name="Object 68">
              <a:extLst>
                <a:ext uri="{FF2B5EF4-FFF2-40B4-BE49-F238E27FC236}">
                  <a16:creationId xmlns:a16="http://schemas.microsoft.com/office/drawing/2014/main" id="{28A29E01-6EB4-594E-B921-C90D9988AD88}"/>
                </a:ext>
              </a:extLst>
            </p:cNvPr>
            <p:cNvGraphicFramePr>
              <a:graphicFrameLocks noChangeAspect="1"/>
            </p:cNvGraphicFramePr>
            <p:nvPr>
              <p:extLst>
                <p:ext uri="{D42A27DB-BD31-4B8C-83A1-F6EECF244321}">
                  <p14:modId xmlns:p14="http://schemas.microsoft.com/office/powerpoint/2010/main" val="4043437739"/>
                </p:ext>
              </p:extLst>
            </p:nvPr>
          </p:nvGraphicFramePr>
          <p:xfrm>
            <a:off x="2727593" y="4387504"/>
            <a:ext cx="990600" cy="203200"/>
          </p:xfrm>
          <a:graphic>
            <a:graphicData uri="http://schemas.openxmlformats.org/presentationml/2006/ole">
              <mc:AlternateContent xmlns:mc="http://schemas.openxmlformats.org/markup-compatibility/2006">
                <mc:Choice xmlns:v="urn:schemas-microsoft-com:vml" Requires="v">
                  <p:oleObj spid="_x0000_s4135" r:id="rId8" imgW="990600" imgH="203200" progId="Equation.DSMT4">
                    <p:embed/>
                  </p:oleObj>
                </mc:Choice>
                <mc:Fallback>
                  <p:oleObj r:id="rId8" imgW="990600" imgH="203200" progId="Equation.DSMT4">
                    <p:embed/>
                    <p:pic>
                      <p:nvPicPr>
                        <p:cNvPr id="24" name="Object 23">
                          <a:extLst>
                            <a:ext uri="{FF2B5EF4-FFF2-40B4-BE49-F238E27FC236}">
                              <a16:creationId xmlns:a16="http://schemas.microsoft.com/office/drawing/2014/main" id="{A6658E6C-AE58-AB4D-B0DF-5E96BAC4E826}"/>
                            </a:ext>
                          </a:extLst>
                        </p:cNvPr>
                        <p:cNvPicPr/>
                        <p:nvPr/>
                      </p:nvPicPr>
                      <p:blipFill>
                        <a:blip r:embed="rId9"/>
                        <a:stretch>
                          <a:fillRect/>
                        </a:stretch>
                      </p:blipFill>
                      <p:spPr>
                        <a:xfrm>
                          <a:off x="2727593" y="4387504"/>
                          <a:ext cx="990600" cy="203200"/>
                        </a:xfrm>
                        <a:prstGeom prst="rect">
                          <a:avLst/>
                        </a:prstGeom>
                      </p:spPr>
                    </p:pic>
                  </p:oleObj>
                </mc:Fallback>
              </mc:AlternateContent>
            </a:graphicData>
          </a:graphic>
        </p:graphicFrame>
        <p:sp>
          <p:nvSpPr>
            <p:cNvPr id="70" name="Freeform 69">
              <a:extLst>
                <a:ext uri="{FF2B5EF4-FFF2-40B4-BE49-F238E27FC236}">
                  <a16:creationId xmlns:a16="http://schemas.microsoft.com/office/drawing/2014/main" id="{6C1C1954-2175-9842-8246-3C5B1B485CC7}"/>
                </a:ext>
              </a:extLst>
            </p:cNvPr>
            <p:cNvSpPr/>
            <p:nvPr/>
          </p:nvSpPr>
          <p:spPr>
            <a:xfrm>
              <a:off x="3612995" y="4505093"/>
              <a:ext cx="267629" cy="479502"/>
            </a:xfrm>
            <a:custGeom>
              <a:avLst/>
              <a:gdLst>
                <a:gd name="connsiteX0" fmla="*/ 122664 w 267629"/>
                <a:gd name="connsiteY0" fmla="*/ 0 h 479502"/>
                <a:gd name="connsiteX1" fmla="*/ 267629 w 267629"/>
                <a:gd name="connsiteY1" fmla="*/ 44605 h 479502"/>
                <a:gd name="connsiteX2" fmla="*/ 0 w 267629"/>
                <a:gd name="connsiteY2" fmla="*/ 479502 h 479502"/>
              </a:gdLst>
              <a:ahLst/>
              <a:cxnLst>
                <a:cxn ang="0">
                  <a:pos x="connsiteX0" y="connsiteY0"/>
                </a:cxn>
                <a:cxn ang="0">
                  <a:pos x="connsiteX1" y="connsiteY1"/>
                </a:cxn>
                <a:cxn ang="0">
                  <a:pos x="connsiteX2" y="connsiteY2"/>
                </a:cxn>
              </a:cxnLst>
              <a:rect l="l" t="t" r="r" b="b"/>
              <a:pathLst>
                <a:path w="267629" h="479502">
                  <a:moveTo>
                    <a:pt x="122664" y="0"/>
                  </a:moveTo>
                  <a:lnTo>
                    <a:pt x="267629" y="44605"/>
                  </a:lnTo>
                  <a:lnTo>
                    <a:pt x="0" y="479502"/>
                  </a:ln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7C8393DA-F79C-C242-BB6D-2DDAD8929C9F}"/>
                </a:ext>
              </a:extLst>
            </p:cNvPr>
            <p:cNvGrpSpPr/>
            <p:nvPr/>
          </p:nvGrpSpPr>
          <p:grpSpPr>
            <a:xfrm>
              <a:off x="3606238" y="4856502"/>
              <a:ext cx="125878" cy="137040"/>
              <a:chOff x="2990440" y="5106043"/>
              <a:chExt cx="125878" cy="137040"/>
            </a:xfrm>
          </p:grpSpPr>
          <p:cxnSp>
            <p:nvCxnSpPr>
              <p:cNvPr id="73" name="Straight Connector 72">
                <a:extLst>
                  <a:ext uri="{FF2B5EF4-FFF2-40B4-BE49-F238E27FC236}">
                    <a16:creationId xmlns:a16="http://schemas.microsoft.com/office/drawing/2014/main" id="{F3F91D87-83BD-E844-A534-3A7A5DD39C6C}"/>
                  </a:ext>
                </a:extLst>
              </p:cNvPr>
              <p:cNvCxnSpPr>
                <a:cxnSpLocks/>
              </p:cNvCxnSpPr>
              <p:nvPr/>
            </p:nvCxnSpPr>
            <p:spPr>
              <a:xfrm flipV="1">
                <a:off x="2990441" y="5106043"/>
                <a:ext cx="25809" cy="13704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10D7F658-D893-4649-8D80-57360A5A12BE}"/>
                  </a:ext>
                </a:extLst>
              </p:cNvPr>
              <p:cNvCxnSpPr>
                <a:cxnSpLocks/>
              </p:cNvCxnSpPr>
              <p:nvPr/>
            </p:nvCxnSpPr>
            <p:spPr>
              <a:xfrm flipV="1">
                <a:off x="2990440" y="5145769"/>
                <a:ext cx="125878" cy="97314"/>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389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dissolv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dissolve">
                                      <p:cBhvr>
                                        <p:cTn id="3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Transverse waves</a:t>
            </a:r>
          </a:p>
        </p:txBody>
      </p:sp>
      <p:sp>
        <p:nvSpPr>
          <p:cNvPr id="3" name="Content Placeholder 2"/>
          <p:cNvSpPr>
            <a:spLocks noGrp="1"/>
          </p:cNvSpPr>
          <p:nvPr>
            <p:ph idx="1"/>
          </p:nvPr>
        </p:nvSpPr>
        <p:spPr>
          <a:xfrm>
            <a:off x="283579" y="1252959"/>
            <a:ext cx="8576841" cy="4862833"/>
          </a:xfrm>
        </p:spPr>
        <p:txBody>
          <a:bodyPr>
            <a:normAutofit/>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Transverse waves </a:t>
            </a:r>
            <a:r>
              <a:rPr lang="en-US" sz="2000" dirty="0"/>
              <a:t>are classified by their </a:t>
            </a:r>
          </a:p>
          <a:p>
            <a:pPr lvl="1"/>
            <a:r>
              <a:rPr lang="en-US" dirty="0">
                <a:solidFill>
                  <a:srgbClr val="FF0000"/>
                </a:solidFill>
                <a:latin typeface="Apple Chancery" panose="03020702040506060504" pitchFamily="66" charset="-79"/>
                <a:cs typeface="Apple Chancery" panose="03020702040506060504" pitchFamily="66" charset="-79"/>
              </a:rPr>
              <a:t>Amplitude: </a:t>
            </a:r>
            <a:r>
              <a:rPr lang="en-US" dirty="0">
                <a:solidFill>
                  <a:srgbClr val="1A37BD"/>
                </a:solidFill>
              </a:rPr>
              <a:t>maximum displacement </a:t>
            </a:r>
            <a:r>
              <a:rPr lang="en-US" dirty="0"/>
              <a:t>from equilibrium to a crest (or trough)</a:t>
            </a:r>
          </a:p>
          <a:p>
            <a:pPr lvl="1"/>
            <a:r>
              <a:rPr lang="en-US" dirty="0">
                <a:solidFill>
                  <a:srgbClr val="FF0000"/>
                </a:solidFill>
                <a:latin typeface="Apple Chancery" panose="03020702040506060504" pitchFamily="66" charset="-79"/>
                <a:cs typeface="Apple Chancery" panose="03020702040506060504" pitchFamily="66" charset="-79"/>
              </a:rPr>
              <a:t>Wavelength: </a:t>
            </a:r>
            <a:r>
              <a:rPr lang="en-US" dirty="0">
                <a:solidFill>
                  <a:srgbClr val="1A37BD"/>
                </a:solidFill>
              </a:rPr>
              <a:t>distance between </a:t>
            </a:r>
            <a:r>
              <a:rPr lang="en-US" dirty="0"/>
              <a:t>two identical points on the wave (crest/crest, trough/trough, </a:t>
            </a:r>
            <a:r>
              <a:rPr lang="en-US" dirty="0" err="1"/>
              <a:t>midpt</a:t>
            </a:r>
            <a:r>
              <a:rPr lang="en-US" dirty="0"/>
              <a:t>/</a:t>
            </a:r>
            <a:r>
              <a:rPr lang="en-US" dirty="0" err="1"/>
              <a:t>midpt</a:t>
            </a:r>
            <a:r>
              <a:rPr lang="en-US" dirty="0"/>
              <a:t>)</a:t>
            </a:r>
          </a:p>
          <a:p>
            <a:pPr lvl="1"/>
            <a:endParaRPr lang="en-US" dirty="0"/>
          </a:p>
          <a:p>
            <a:pPr marL="0" indent="0">
              <a:buNone/>
            </a:pPr>
            <a:r>
              <a:rPr lang="en-US" dirty="0">
                <a:solidFill>
                  <a:srgbClr val="FF0000"/>
                </a:solidFill>
                <a:latin typeface="Apple Chancery" panose="03020702040506060504" pitchFamily="66" charset="-79"/>
                <a:cs typeface="Apple Chancery" panose="03020702040506060504" pitchFamily="66" charset="-79"/>
              </a:rPr>
              <a:t>Classic examples </a:t>
            </a:r>
            <a:r>
              <a:rPr lang="en-US" sz="2000" dirty="0"/>
              <a:t>are:</a:t>
            </a:r>
          </a:p>
          <a:p>
            <a:pPr lvl="1"/>
            <a:r>
              <a:rPr lang="en-US" dirty="0">
                <a:solidFill>
                  <a:srgbClr val="FF0000"/>
                </a:solidFill>
                <a:latin typeface="Apple Chancery" panose="03020702040506060504" pitchFamily="66" charset="-79"/>
                <a:cs typeface="Apple Chancery" panose="03020702040506060504" pitchFamily="66" charset="-79"/>
              </a:rPr>
              <a:t>Shaking a rope </a:t>
            </a:r>
            <a:r>
              <a:rPr lang="en-US" dirty="0"/>
              <a:t>or slinky side to side</a:t>
            </a:r>
          </a:p>
          <a:p>
            <a:pPr lvl="1"/>
            <a:r>
              <a:rPr lang="en-US" dirty="0">
                <a:solidFill>
                  <a:srgbClr val="FF0000"/>
                </a:solidFill>
                <a:latin typeface="Apple Chancery" panose="03020702040506060504" pitchFamily="66" charset="-79"/>
                <a:cs typeface="Apple Chancery" panose="03020702040506060504" pitchFamily="66" charset="-79"/>
              </a:rPr>
              <a:t>Dropping a stone in a pond </a:t>
            </a:r>
            <a:r>
              <a:rPr lang="en-US" dirty="0"/>
              <a:t>and watching the ripples go outward</a:t>
            </a:r>
          </a:p>
          <a:p>
            <a:pPr lvl="1"/>
            <a:r>
              <a:rPr lang="en-US" dirty="0">
                <a:solidFill>
                  <a:srgbClr val="FF0000"/>
                </a:solidFill>
                <a:latin typeface="Apple Chancery" panose="03020702040506060504" pitchFamily="66" charset="-79"/>
                <a:cs typeface="Apple Chancery" panose="03020702040506060504" pitchFamily="66" charset="-79"/>
              </a:rPr>
              <a:t>S-waves</a:t>
            </a:r>
            <a:r>
              <a:rPr lang="en-US" dirty="0"/>
              <a:t> in an earthquake</a:t>
            </a:r>
          </a:p>
          <a:p>
            <a:pPr lvl="1"/>
            <a:endParaRPr lang="en-US" dirty="0"/>
          </a:p>
          <a:p>
            <a:pPr marL="0" indent="0">
              <a:buNone/>
            </a:pPr>
            <a:r>
              <a:rPr lang="en-US" dirty="0">
                <a:solidFill>
                  <a:srgbClr val="FF0000"/>
                </a:solidFill>
                <a:latin typeface="Apple Chancery" panose="03020702040506060504" pitchFamily="66" charset="-79"/>
                <a:cs typeface="Apple Chancery" panose="03020702040506060504" pitchFamily="66" charset="-79"/>
              </a:rPr>
              <a:t>We’ll use </a:t>
            </a:r>
            <a:r>
              <a:rPr lang="en-US" sz="2000" dirty="0"/>
              <a:t>the rope analogy most when representing waves because it’s easier to visualize, but they’re not the only type!</a:t>
            </a:r>
          </a:p>
        </p:txBody>
      </p:sp>
    </p:spTree>
    <p:extLst>
      <p:ext uri="{BB962C8B-B14F-4D97-AF65-F5344CB8AC3E}">
        <p14:creationId xmlns:p14="http://schemas.microsoft.com/office/powerpoint/2010/main" val="42714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ssolv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492"/>
          </a:xfrm>
        </p:spPr>
        <p:txBody>
          <a:bodyPr/>
          <a:lstStyle/>
          <a:p>
            <a:r>
              <a:rPr lang="en-US" dirty="0"/>
              <a:t>Longitudinal Waves</a:t>
            </a:r>
          </a:p>
        </p:txBody>
      </p:sp>
      <p:sp>
        <p:nvSpPr>
          <p:cNvPr id="3" name="Content Placeholder 2"/>
          <p:cNvSpPr>
            <a:spLocks noGrp="1"/>
          </p:cNvSpPr>
          <p:nvPr>
            <p:ph idx="1"/>
          </p:nvPr>
        </p:nvSpPr>
        <p:spPr>
          <a:xfrm>
            <a:off x="283580" y="1053130"/>
            <a:ext cx="8576839" cy="5155130"/>
          </a:xfrm>
        </p:spPr>
        <p:txBody>
          <a:bodyPr>
            <a:normAutofit/>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Longitudinal waves </a:t>
            </a:r>
            <a:r>
              <a:rPr lang="en-US" sz="2000" dirty="0"/>
              <a:t>are classified by their</a:t>
            </a:r>
          </a:p>
          <a:p>
            <a:pPr lvl="1"/>
            <a:r>
              <a:rPr lang="en-US" dirty="0">
                <a:solidFill>
                  <a:srgbClr val="FF0000"/>
                </a:solidFill>
                <a:latin typeface="Apple Chancery" panose="03020702040506060504" pitchFamily="66" charset="-79"/>
                <a:cs typeface="Apple Chancery" panose="03020702040506060504" pitchFamily="66" charset="-79"/>
              </a:rPr>
              <a:t>Compressions and rarefactions: </a:t>
            </a:r>
            <a:r>
              <a:rPr lang="en-US" dirty="0"/>
              <a:t>areas of minimum and maximum density as the medium vibrates. Amplitude can be found if you can measure how much a point moves from equilibrium to maximum compression or extension.</a:t>
            </a:r>
          </a:p>
          <a:p>
            <a:pPr lvl="1"/>
            <a:r>
              <a:rPr lang="en-US" dirty="0">
                <a:solidFill>
                  <a:srgbClr val="FF0000"/>
                </a:solidFill>
                <a:latin typeface="Apple Chancery" panose="03020702040506060504" pitchFamily="66" charset="-79"/>
                <a:cs typeface="Apple Chancery" panose="03020702040506060504" pitchFamily="66" charset="-79"/>
              </a:rPr>
              <a:t>Wavelength:</a:t>
            </a:r>
            <a:r>
              <a:rPr lang="en-US" dirty="0"/>
              <a:t> distance between successive compressions or rarefactions </a:t>
            </a:r>
          </a:p>
          <a:p>
            <a:pPr lvl="1"/>
            <a:endParaRPr lang="en-US" b="1" dirty="0"/>
          </a:p>
          <a:p>
            <a:pPr marL="0" indent="0">
              <a:buNone/>
            </a:pPr>
            <a:r>
              <a:rPr lang="en-US" dirty="0">
                <a:solidFill>
                  <a:srgbClr val="FF0000"/>
                </a:solidFill>
                <a:latin typeface="Apple Chancery" panose="03020702040506060504" pitchFamily="66" charset="-79"/>
                <a:cs typeface="Apple Chancery" panose="03020702040506060504" pitchFamily="66" charset="-79"/>
              </a:rPr>
              <a:t>Classic examples </a:t>
            </a:r>
            <a:r>
              <a:rPr lang="en-US" sz="2000" dirty="0"/>
              <a:t>are:</a:t>
            </a:r>
          </a:p>
          <a:p>
            <a:pPr lvl="1"/>
            <a:r>
              <a:rPr lang="en-US" dirty="0">
                <a:solidFill>
                  <a:srgbClr val="FF0000"/>
                </a:solidFill>
                <a:latin typeface="Apple Chancery" panose="03020702040506060504" pitchFamily="66" charset="-79"/>
                <a:cs typeface="Apple Chancery" panose="03020702040506060504" pitchFamily="66" charset="-79"/>
              </a:rPr>
              <a:t>Scrunching up </a:t>
            </a:r>
            <a:r>
              <a:rPr lang="en-US" dirty="0"/>
              <a:t>an extended slinky and letting it go</a:t>
            </a:r>
          </a:p>
          <a:p>
            <a:pPr lvl="1"/>
            <a:r>
              <a:rPr lang="en-US" dirty="0">
                <a:solidFill>
                  <a:srgbClr val="FF0000"/>
                </a:solidFill>
                <a:latin typeface="Apple Chancery" panose="03020702040506060504" pitchFamily="66" charset="-79"/>
                <a:cs typeface="Apple Chancery" panose="03020702040506060504" pitchFamily="66" charset="-79"/>
              </a:rPr>
              <a:t>Sound waves</a:t>
            </a:r>
          </a:p>
          <a:p>
            <a:pPr lvl="1"/>
            <a:r>
              <a:rPr lang="en-US" dirty="0">
                <a:solidFill>
                  <a:srgbClr val="FF0000"/>
                </a:solidFill>
                <a:latin typeface="Apple Chancery" panose="03020702040506060504" pitchFamily="66" charset="-79"/>
                <a:cs typeface="Apple Chancery" panose="03020702040506060504" pitchFamily="66" charset="-79"/>
              </a:rPr>
              <a:t>P-waves</a:t>
            </a:r>
            <a:r>
              <a:rPr lang="en-US" dirty="0"/>
              <a:t> in an earthquake</a:t>
            </a:r>
          </a:p>
          <a:p>
            <a:pPr lvl="1"/>
            <a:endParaRPr lang="en-US" dirty="0"/>
          </a:p>
          <a:p>
            <a:pPr marL="0" indent="0">
              <a:buNone/>
            </a:pPr>
            <a:r>
              <a:rPr lang="en-US" u="sng" dirty="0">
                <a:solidFill>
                  <a:srgbClr val="FF0000"/>
                </a:solidFill>
                <a:latin typeface="Apple Chancery" panose="03020702040506060504" pitchFamily="66" charset="-79"/>
                <a:cs typeface="Apple Chancery" panose="03020702040506060504" pitchFamily="66" charset="-79"/>
              </a:rPr>
              <a:t>All</a:t>
            </a:r>
            <a:r>
              <a:rPr lang="en-US" dirty="0">
                <a:solidFill>
                  <a:srgbClr val="FF0000"/>
                </a:solidFill>
                <a:latin typeface="Apple Chancery" panose="03020702040506060504" pitchFamily="66" charset="-79"/>
                <a:cs typeface="Apple Chancery" panose="03020702040506060504" pitchFamily="66" charset="-79"/>
              </a:rPr>
              <a:t> longitudinal waves </a:t>
            </a:r>
            <a:r>
              <a:rPr lang="en-US" sz="2000" dirty="0"/>
              <a:t>require a medium! Why? What problem does this bring up in modern cinema?</a:t>
            </a:r>
          </a:p>
          <a:p>
            <a:pPr lvl="1"/>
            <a:endParaRPr lang="en-US" b="1" dirty="0"/>
          </a:p>
        </p:txBody>
      </p:sp>
      <p:sp>
        <p:nvSpPr>
          <p:cNvPr id="4" name="TextBox 3">
            <a:hlinkClick r:id="rId2"/>
          </p:cNvPr>
          <p:cNvSpPr txBox="1"/>
          <p:nvPr/>
        </p:nvSpPr>
        <p:spPr>
          <a:xfrm>
            <a:off x="5370786" y="5843752"/>
            <a:ext cx="2249214" cy="338554"/>
          </a:xfrm>
          <a:prstGeom prst="rect">
            <a:avLst/>
          </a:prstGeom>
          <a:noFill/>
        </p:spPr>
        <p:txBody>
          <a:bodyPr wrap="square" rtlCol="0">
            <a:spAutoFit/>
          </a:bodyPr>
          <a:lstStyle/>
          <a:p>
            <a:r>
              <a:rPr lang="en-US" sz="1600" dirty="0">
                <a:solidFill>
                  <a:schemeClr val="accent1"/>
                </a:solidFill>
                <a:latin typeface="Palatino Linotype" charset="0"/>
                <a:ea typeface="Palatino Linotype" charset="0"/>
                <a:cs typeface="Palatino Linotype" charset="0"/>
                <a:hlinkClick r:id="rId2"/>
              </a:rPr>
              <a:t>Sorry, Star Wars</a:t>
            </a:r>
            <a:r>
              <a:rPr lang="mr-IN" sz="1600" dirty="0">
                <a:solidFill>
                  <a:schemeClr val="accent1"/>
                </a:solidFill>
                <a:latin typeface="Palatino Linotype" charset="0"/>
                <a:ea typeface="Palatino Linotype" charset="0"/>
                <a:cs typeface="Palatino Linotype" charset="0"/>
                <a:hlinkClick r:id="rId2"/>
              </a:rPr>
              <a:t>…</a:t>
            </a:r>
            <a:endParaRPr lang="en-US" sz="1600" dirty="0">
              <a:solidFill>
                <a:schemeClr val="accent1"/>
              </a:solidFill>
              <a:latin typeface="Palatino Linotype" charset="0"/>
              <a:ea typeface="Palatino Linotype" charset="0"/>
              <a:cs typeface="Palatino Linotype" charset="0"/>
            </a:endParaRPr>
          </a:p>
        </p:txBody>
      </p:sp>
    </p:spTree>
    <p:extLst>
      <p:ext uri="{BB962C8B-B14F-4D97-AF65-F5344CB8AC3E}">
        <p14:creationId xmlns:p14="http://schemas.microsoft.com/office/powerpoint/2010/main" val="64155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ssolv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dissolve">
                                      <p:cBhvr>
                                        <p:cTn id="4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34805</TotalTime>
  <Words>967</Words>
  <Application>Microsoft Macintosh PowerPoint</Application>
  <PresentationFormat>On-screen Show (4:3)</PresentationFormat>
  <Paragraphs>79</Paragraphs>
  <Slides>10</Slides>
  <Notes>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8" baseType="lpstr">
      <vt:lpstr>Apple Chancery</vt:lpstr>
      <vt:lpstr>Arial</vt:lpstr>
      <vt:lpstr>Calibri</vt:lpstr>
      <vt:lpstr>Cambria Math</vt:lpstr>
      <vt:lpstr>Palatino Linotype</vt:lpstr>
      <vt:lpstr>Times New Roman</vt:lpstr>
      <vt:lpstr>Office Theme</vt:lpstr>
      <vt:lpstr>Equation.DSMT4</vt:lpstr>
      <vt:lpstr>General announcements</vt:lpstr>
      <vt:lpstr>Simple harmonic motion - summed up</vt:lpstr>
      <vt:lpstr>Resonance</vt:lpstr>
      <vt:lpstr>Examples of resonance?</vt:lpstr>
      <vt:lpstr>Tacoma Narrows Bridge collapse</vt:lpstr>
      <vt:lpstr>Wave velocity</vt:lpstr>
      <vt:lpstr>Waves</vt:lpstr>
      <vt:lpstr>Transverse waves</vt:lpstr>
      <vt:lpstr>Longitudinal Waves</vt:lpstr>
      <vt:lpstr>Visualizing longitudinal waves</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719</cp:revision>
  <cp:lastPrinted>2017-11-14T01:56:41Z</cp:lastPrinted>
  <dcterms:created xsi:type="dcterms:W3CDTF">2017-08-16T17:34:12Z</dcterms:created>
  <dcterms:modified xsi:type="dcterms:W3CDTF">2020-12-28T06:24:07Z</dcterms:modified>
</cp:coreProperties>
</file>